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5"/>
  </p:notesMasterIdLst>
  <p:sldIdLst>
    <p:sldId id="307" r:id="rId2"/>
    <p:sldId id="308" r:id="rId3"/>
    <p:sldId id="309" r:id="rId4"/>
    <p:sldId id="259" r:id="rId5"/>
    <p:sldId id="26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56" r:id="rId31"/>
    <p:sldId id="257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2" autoAdjust="0"/>
    <p:restoredTop sz="94660"/>
  </p:normalViewPr>
  <p:slideViewPr>
    <p:cSldViewPr snapToGrid="0">
      <p:cViewPr>
        <p:scale>
          <a:sx n="100" d="100"/>
          <a:sy n="100" d="100"/>
        </p:scale>
        <p:origin x="100" y="-5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6F0823-081C-4AC4-A403-0354D063FB7A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CE48E9-18BD-4B79-A147-45FCEC4203CF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b="1">
              <a:latin typeface="+mn-lt"/>
            </a:rPr>
            <a:t>뛰어난 </a:t>
          </a:r>
          <a:endParaRPr lang="en-US" altLang="ko-KR" b="1">
            <a:latin typeface="+mn-lt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ko-KR" altLang="en-US" b="1">
              <a:latin typeface="+mn-lt"/>
            </a:rPr>
            <a:t>예측 성능</a:t>
          </a:r>
          <a:endParaRPr lang="ko-KR" altLang="en-US" b="1" dirty="0"/>
        </a:p>
      </dgm:t>
    </dgm:pt>
    <dgm:pt modelId="{2DB77D48-EB26-45E4-96CD-5DBFF4E1F9E4}" type="parTrans" cxnId="{389DE0D6-C86D-4870-B316-E213D0EDFDE5}">
      <dgm:prSet/>
      <dgm:spPr/>
      <dgm:t>
        <a:bodyPr/>
        <a:lstStyle/>
        <a:p>
          <a:pPr latinLnBrk="1"/>
          <a:endParaRPr lang="ko-KR" altLang="en-US"/>
        </a:p>
      </dgm:t>
    </dgm:pt>
    <dgm:pt modelId="{55142804-3814-4D35-9AA0-DBF8D3330E20}" type="sibTrans" cxnId="{389DE0D6-C86D-4870-B316-E213D0EDFDE5}">
      <dgm:prSet/>
      <dgm:spPr/>
      <dgm:t>
        <a:bodyPr/>
        <a:lstStyle/>
        <a:p>
          <a:pPr latinLnBrk="1"/>
          <a:endParaRPr lang="ko-KR" altLang="en-US"/>
        </a:p>
      </dgm:t>
    </dgm:pt>
    <dgm:pt modelId="{4EA0F238-3D35-4E5F-9B1A-9C1160B45360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b="1" i="0">
              <a:effectLst/>
              <a:latin typeface="-apple-system"/>
            </a:rPr>
            <a:t>GBM </a:t>
          </a:r>
          <a:r>
            <a:rPr lang="ko-KR" altLang="en-US" b="1" i="0">
              <a:effectLst/>
              <a:latin typeface="-apple-system"/>
            </a:rPr>
            <a:t>대비 </a:t>
          </a:r>
          <a:endParaRPr lang="en-US" altLang="ko-KR" b="1" i="0">
            <a:effectLst/>
            <a:latin typeface="-apple-system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ko-KR" altLang="en-US" b="1" i="0">
              <a:effectLst/>
              <a:latin typeface="-apple-system"/>
            </a:rPr>
            <a:t>빠른 수행시간</a:t>
          </a:r>
          <a:endParaRPr lang="ko-KR" altLang="en-US" b="1" dirty="0"/>
        </a:p>
      </dgm:t>
    </dgm:pt>
    <dgm:pt modelId="{BF8C7C0F-57D0-4D95-A793-6D4A44A1EAEF}" type="parTrans" cxnId="{8E29E0B0-745B-45AB-90AF-3A8CF70D8BE6}">
      <dgm:prSet/>
      <dgm:spPr/>
      <dgm:t>
        <a:bodyPr/>
        <a:lstStyle/>
        <a:p>
          <a:pPr latinLnBrk="1"/>
          <a:endParaRPr lang="ko-KR" altLang="en-US"/>
        </a:p>
      </dgm:t>
    </dgm:pt>
    <dgm:pt modelId="{FC2057B2-2E1A-4551-A50F-BC30F2FC067C}" type="sibTrans" cxnId="{8E29E0B0-745B-45AB-90AF-3A8CF70D8BE6}">
      <dgm:prSet/>
      <dgm:spPr/>
      <dgm:t>
        <a:bodyPr/>
        <a:lstStyle/>
        <a:p>
          <a:pPr latinLnBrk="1"/>
          <a:endParaRPr lang="ko-KR" altLang="en-US"/>
        </a:p>
      </dgm:t>
    </dgm:pt>
    <dgm:pt modelId="{242630D7-48CE-4DC2-A082-751310D5E42B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b="1">
              <a:latin typeface="+mn-lt"/>
            </a:rPr>
            <a:t>과적합 규제</a:t>
          </a:r>
          <a:endParaRPr lang="ko-KR" altLang="en-US" b="1" dirty="0"/>
        </a:p>
      </dgm:t>
    </dgm:pt>
    <dgm:pt modelId="{51C3FAE5-0458-4607-A9DD-B82584718284}" type="parTrans" cxnId="{0D85C0FA-9931-42C1-B3C2-271C5E2C4E84}">
      <dgm:prSet/>
      <dgm:spPr/>
      <dgm:t>
        <a:bodyPr/>
        <a:lstStyle/>
        <a:p>
          <a:pPr latinLnBrk="1"/>
          <a:endParaRPr lang="ko-KR" altLang="en-US"/>
        </a:p>
      </dgm:t>
    </dgm:pt>
    <dgm:pt modelId="{015A02D3-5E5A-427F-8743-FDCA6CCFAC27}" type="sibTrans" cxnId="{0D85C0FA-9931-42C1-B3C2-271C5E2C4E84}">
      <dgm:prSet/>
      <dgm:spPr/>
      <dgm:t>
        <a:bodyPr/>
        <a:lstStyle/>
        <a:p>
          <a:pPr latinLnBrk="1"/>
          <a:endParaRPr lang="ko-KR" altLang="en-US"/>
        </a:p>
      </dgm:t>
    </dgm:pt>
    <dgm:pt modelId="{8A73455A-3BA4-421B-BB51-0452E1FC5E69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b="1" i="0">
              <a:effectLst/>
              <a:latin typeface="-apple-system"/>
            </a:rPr>
            <a:t>Tree pruning</a:t>
          </a:r>
        </a:p>
        <a:p>
          <a:pPr latinLnBrk="1">
            <a:buFont typeface="Arial" panose="020B0604020202020204" pitchFamily="34" charset="0"/>
            <a:buChar char="•"/>
          </a:pPr>
          <a:r>
            <a:rPr lang="en-US" altLang="ko-KR" b="1" i="0">
              <a:effectLst/>
              <a:latin typeface="-apple-system"/>
            </a:rPr>
            <a:t>(</a:t>
          </a:r>
          <a:r>
            <a:rPr lang="ko-KR" altLang="en-US" b="1" i="0">
              <a:effectLst/>
              <a:latin typeface="-apple-system"/>
            </a:rPr>
            <a:t>가지치기</a:t>
          </a:r>
          <a:r>
            <a:rPr lang="en-US" altLang="ko-KR" b="1" i="0">
              <a:effectLst/>
              <a:latin typeface="-apple-system"/>
            </a:rPr>
            <a:t>) </a:t>
          </a:r>
          <a:endParaRPr lang="ko-KR" altLang="en-US" b="1" dirty="0"/>
        </a:p>
      </dgm:t>
    </dgm:pt>
    <dgm:pt modelId="{F6D15BCD-F15E-4234-9E66-76B022E180FB}" type="parTrans" cxnId="{C1A300A8-49EF-48F4-A53F-AFAE04A53A89}">
      <dgm:prSet/>
      <dgm:spPr/>
      <dgm:t>
        <a:bodyPr/>
        <a:lstStyle/>
        <a:p>
          <a:pPr latinLnBrk="1"/>
          <a:endParaRPr lang="ko-KR" altLang="en-US"/>
        </a:p>
      </dgm:t>
    </dgm:pt>
    <dgm:pt modelId="{CE7A6D95-0117-48B0-970D-78312C7FE09C}" type="sibTrans" cxnId="{C1A300A8-49EF-48F4-A53F-AFAE04A53A89}">
      <dgm:prSet/>
      <dgm:spPr/>
      <dgm:t>
        <a:bodyPr/>
        <a:lstStyle/>
        <a:p>
          <a:pPr latinLnBrk="1"/>
          <a:endParaRPr lang="ko-KR" altLang="en-US"/>
        </a:p>
      </dgm:t>
    </dgm:pt>
    <dgm:pt modelId="{8D314671-A118-463C-B26D-EA9E79DB283B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b="1">
              <a:latin typeface="+mn-lt"/>
            </a:rPr>
            <a:t>자체 내장된 </a:t>
          </a:r>
          <a:endParaRPr lang="en-US" altLang="ko-KR" b="1">
            <a:latin typeface="+mn-lt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ko-KR" altLang="en-US" b="1">
              <a:latin typeface="+mn-lt"/>
            </a:rPr>
            <a:t>교차 검증</a:t>
          </a:r>
          <a:endParaRPr lang="ko-KR" altLang="en-US" b="1" dirty="0"/>
        </a:p>
      </dgm:t>
    </dgm:pt>
    <dgm:pt modelId="{ADB939D6-7C3D-4D3D-B80F-4E82AF9405EA}" type="parTrans" cxnId="{31E7DD96-2F4B-4686-88DD-389E97175456}">
      <dgm:prSet/>
      <dgm:spPr/>
      <dgm:t>
        <a:bodyPr/>
        <a:lstStyle/>
        <a:p>
          <a:pPr latinLnBrk="1"/>
          <a:endParaRPr lang="ko-KR" altLang="en-US"/>
        </a:p>
      </dgm:t>
    </dgm:pt>
    <dgm:pt modelId="{6F7CB0CC-75D1-411A-B9A8-A9836F79A12B}" type="sibTrans" cxnId="{31E7DD96-2F4B-4686-88DD-389E97175456}">
      <dgm:prSet/>
      <dgm:spPr/>
      <dgm:t>
        <a:bodyPr/>
        <a:lstStyle/>
        <a:p>
          <a:pPr latinLnBrk="1"/>
          <a:endParaRPr lang="ko-KR" altLang="en-US"/>
        </a:p>
      </dgm:t>
    </dgm:pt>
    <dgm:pt modelId="{7D10ED43-4D34-4373-8F4B-932B7CC13188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b="1" dirty="0" err="1">
              <a:latin typeface="+mn-lt"/>
            </a:rPr>
            <a:t>결손값</a:t>
          </a:r>
          <a:r>
            <a:rPr lang="ko-KR" altLang="en-US" b="1" dirty="0">
              <a:latin typeface="+mn-lt"/>
            </a:rPr>
            <a:t> </a:t>
          </a:r>
          <a:endParaRPr lang="en-US" altLang="ko-KR" b="1" dirty="0">
            <a:latin typeface="+mn-lt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ko-KR" altLang="en-US" b="1" dirty="0">
              <a:latin typeface="+mn-lt"/>
            </a:rPr>
            <a:t>자체 처리</a:t>
          </a:r>
          <a:endParaRPr lang="ko-KR" altLang="en-US" b="1" dirty="0"/>
        </a:p>
      </dgm:t>
    </dgm:pt>
    <dgm:pt modelId="{764B202D-223C-4847-AAF7-C6215A66249D}" type="parTrans" cxnId="{901373A7-5221-42BB-B1ED-268200780D54}">
      <dgm:prSet/>
      <dgm:spPr/>
      <dgm:t>
        <a:bodyPr/>
        <a:lstStyle/>
        <a:p>
          <a:pPr latinLnBrk="1"/>
          <a:endParaRPr lang="ko-KR" altLang="en-US"/>
        </a:p>
      </dgm:t>
    </dgm:pt>
    <dgm:pt modelId="{CE04A626-368B-40E0-B883-8CA4F73351F9}" type="sibTrans" cxnId="{901373A7-5221-42BB-B1ED-268200780D54}">
      <dgm:prSet/>
      <dgm:spPr/>
      <dgm:t>
        <a:bodyPr/>
        <a:lstStyle/>
        <a:p>
          <a:pPr latinLnBrk="1"/>
          <a:endParaRPr lang="ko-KR" altLang="en-US"/>
        </a:p>
      </dgm:t>
    </dgm:pt>
    <dgm:pt modelId="{10F8A74B-4BA3-409F-8C09-9FBEA77D85E7}" type="pres">
      <dgm:prSet presAssocID="{C06F0823-081C-4AC4-A403-0354D063FB7A}" presName="diagram" presStyleCnt="0">
        <dgm:presLayoutVars>
          <dgm:dir/>
          <dgm:resizeHandles val="exact"/>
        </dgm:presLayoutVars>
      </dgm:prSet>
      <dgm:spPr/>
    </dgm:pt>
    <dgm:pt modelId="{22800B8A-BEA2-4E86-93DA-CA86C71AF6E1}" type="pres">
      <dgm:prSet presAssocID="{8ACE48E9-18BD-4B79-A147-45FCEC4203CF}" presName="node" presStyleLbl="node1" presStyleIdx="0" presStyleCnt="6" custLinFactNeighborX="1608">
        <dgm:presLayoutVars>
          <dgm:bulletEnabled val="1"/>
        </dgm:presLayoutVars>
      </dgm:prSet>
      <dgm:spPr/>
    </dgm:pt>
    <dgm:pt modelId="{0D3BDD2B-A686-48EB-9888-1CC67BE0F19B}" type="pres">
      <dgm:prSet presAssocID="{55142804-3814-4D35-9AA0-DBF8D3330E20}" presName="sibTrans" presStyleCnt="0"/>
      <dgm:spPr/>
    </dgm:pt>
    <dgm:pt modelId="{ADE9EF0E-1657-4D13-B189-9F1996B4C1F2}" type="pres">
      <dgm:prSet presAssocID="{4EA0F238-3D35-4E5F-9B1A-9C1160B45360}" presName="node" presStyleLbl="node1" presStyleIdx="1" presStyleCnt="6" custLinFactNeighborX="1608">
        <dgm:presLayoutVars>
          <dgm:bulletEnabled val="1"/>
        </dgm:presLayoutVars>
      </dgm:prSet>
      <dgm:spPr/>
    </dgm:pt>
    <dgm:pt modelId="{81C2FA73-6C08-4D5B-9BBD-D9DA7C2C02D1}" type="pres">
      <dgm:prSet presAssocID="{FC2057B2-2E1A-4551-A50F-BC30F2FC067C}" presName="sibTrans" presStyleCnt="0"/>
      <dgm:spPr/>
    </dgm:pt>
    <dgm:pt modelId="{F7DB0478-71CB-4519-96CB-25F4C23C144F}" type="pres">
      <dgm:prSet presAssocID="{242630D7-48CE-4DC2-A082-751310D5E42B}" presName="node" presStyleLbl="node1" presStyleIdx="2" presStyleCnt="6" custLinFactNeighborX="1608">
        <dgm:presLayoutVars>
          <dgm:bulletEnabled val="1"/>
        </dgm:presLayoutVars>
      </dgm:prSet>
      <dgm:spPr/>
    </dgm:pt>
    <dgm:pt modelId="{295734FA-369C-46D9-8028-D345CB92AA64}" type="pres">
      <dgm:prSet presAssocID="{015A02D3-5E5A-427F-8743-FDCA6CCFAC27}" presName="sibTrans" presStyleCnt="0"/>
      <dgm:spPr/>
    </dgm:pt>
    <dgm:pt modelId="{D730A347-0EBA-44AB-8C03-487F9C91E5BB}" type="pres">
      <dgm:prSet presAssocID="{8A73455A-3BA4-421B-BB51-0452E1FC5E69}" presName="node" presStyleLbl="node1" presStyleIdx="3" presStyleCnt="6">
        <dgm:presLayoutVars>
          <dgm:bulletEnabled val="1"/>
        </dgm:presLayoutVars>
      </dgm:prSet>
      <dgm:spPr/>
    </dgm:pt>
    <dgm:pt modelId="{E90D3602-D87A-47EF-A305-233882F2B654}" type="pres">
      <dgm:prSet presAssocID="{CE7A6D95-0117-48B0-970D-78312C7FE09C}" presName="sibTrans" presStyleCnt="0"/>
      <dgm:spPr/>
    </dgm:pt>
    <dgm:pt modelId="{95B9948C-8ABF-4789-9647-3684B9786F44}" type="pres">
      <dgm:prSet presAssocID="{8D314671-A118-463C-B26D-EA9E79DB283B}" presName="node" presStyleLbl="node1" presStyleIdx="4" presStyleCnt="6">
        <dgm:presLayoutVars>
          <dgm:bulletEnabled val="1"/>
        </dgm:presLayoutVars>
      </dgm:prSet>
      <dgm:spPr/>
    </dgm:pt>
    <dgm:pt modelId="{395FBE2F-BDB6-42C8-B7C2-EB05C72B6260}" type="pres">
      <dgm:prSet presAssocID="{6F7CB0CC-75D1-411A-B9A8-A9836F79A12B}" presName="sibTrans" presStyleCnt="0"/>
      <dgm:spPr/>
    </dgm:pt>
    <dgm:pt modelId="{AB652DE2-6590-43F4-9F59-278929F34449}" type="pres">
      <dgm:prSet presAssocID="{7D10ED43-4D34-4373-8F4B-932B7CC13188}" presName="node" presStyleLbl="node1" presStyleIdx="5" presStyleCnt="6">
        <dgm:presLayoutVars>
          <dgm:bulletEnabled val="1"/>
        </dgm:presLayoutVars>
      </dgm:prSet>
      <dgm:spPr/>
    </dgm:pt>
  </dgm:ptLst>
  <dgm:cxnLst>
    <dgm:cxn modelId="{9C5F7B44-FFF1-438D-BACC-F7C83FCAAFDB}" type="presOf" srcId="{C06F0823-081C-4AC4-A403-0354D063FB7A}" destId="{10F8A74B-4BA3-409F-8C09-9FBEA77D85E7}" srcOrd="0" destOrd="0" presId="urn:microsoft.com/office/officeart/2005/8/layout/default"/>
    <dgm:cxn modelId="{7C8F6845-5065-495A-86E4-3A8F75FF1012}" type="presOf" srcId="{8A73455A-3BA4-421B-BB51-0452E1FC5E69}" destId="{D730A347-0EBA-44AB-8C03-487F9C91E5BB}" srcOrd="0" destOrd="0" presId="urn:microsoft.com/office/officeart/2005/8/layout/default"/>
    <dgm:cxn modelId="{780EFF4D-3754-4279-83D5-19DDB834328D}" type="presOf" srcId="{8D314671-A118-463C-B26D-EA9E79DB283B}" destId="{95B9948C-8ABF-4789-9647-3684B9786F44}" srcOrd="0" destOrd="0" presId="urn:microsoft.com/office/officeart/2005/8/layout/default"/>
    <dgm:cxn modelId="{31E7DD96-2F4B-4686-88DD-389E97175456}" srcId="{C06F0823-081C-4AC4-A403-0354D063FB7A}" destId="{8D314671-A118-463C-B26D-EA9E79DB283B}" srcOrd="4" destOrd="0" parTransId="{ADB939D6-7C3D-4D3D-B80F-4E82AF9405EA}" sibTransId="{6F7CB0CC-75D1-411A-B9A8-A9836F79A12B}"/>
    <dgm:cxn modelId="{1C28499D-55B1-4B91-8775-BDA2D73FC231}" type="presOf" srcId="{7D10ED43-4D34-4373-8F4B-932B7CC13188}" destId="{AB652DE2-6590-43F4-9F59-278929F34449}" srcOrd="0" destOrd="0" presId="urn:microsoft.com/office/officeart/2005/8/layout/default"/>
    <dgm:cxn modelId="{901373A7-5221-42BB-B1ED-268200780D54}" srcId="{C06F0823-081C-4AC4-A403-0354D063FB7A}" destId="{7D10ED43-4D34-4373-8F4B-932B7CC13188}" srcOrd="5" destOrd="0" parTransId="{764B202D-223C-4847-AAF7-C6215A66249D}" sibTransId="{CE04A626-368B-40E0-B883-8CA4F73351F9}"/>
    <dgm:cxn modelId="{C1A300A8-49EF-48F4-A53F-AFAE04A53A89}" srcId="{C06F0823-081C-4AC4-A403-0354D063FB7A}" destId="{8A73455A-3BA4-421B-BB51-0452E1FC5E69}" srcOrd="3" destOrd="0" parTransId="{F6D15BCD-F15E-4234-9E66-76B022E180FB}" sibTransId="{CE7A6D95-0117-48B0-970D-78312C7FE09C}"/>
    <dgm:cxn modelId="{8E29E0B0-745B-45AB-90AF-3A8CF70D8BE6}" srcId="{C06F0823-081C-4AC4-A403-0354D063FB7A}" destId="{4EA0F238-3D35-4E5F-9B1A-9C1160B45360}" srcOrd="1" destOrd="0" parTransId="{BF8C7C0F-57D0-4D95-A793-6D4A44A1EAEF}" sibTransId="{FC2057B2-2E1A-4551-A50F-BC30F2FC067C}"/>
    <dgm:cxn modelId="{B605F7C3-6AEB-4D74-925D-5EDCCE726C5A}" type="presOf" srcId="{8ACE48E9-18BD-4B79-A147-45FCEC4203CF}" destId="{22800B8A-BEA2-4E86-93DA-CA86C71AF6E1}" srcOrd="0" destOrd="0" presId="urn:microsoft.com/office/officeart/2005/8/layout/default"/>
    <dgm:cxn modelId="{389DE0D6-C86D-4870-B316-E213D0EDFDE5}" srcId="{C06F0823-081C-4AC4-A403-0354D063FB7A}" destId="{8ACE48E9-18BD-4B79-A147-45FCEC4203CF}" srcOrd="0" destOrd="0" parTransId="{2DB77D48-EB26-45E4-96CD-5DBFF4E1F9E4}" sibTransId="{55142804-3814-4D35-9AA0-DBF8D3330E20}"/>
    <dgm:cxn modelId="{FA0791DD-EBC0-47A0-8E23-4BBD12728EF0}" type="presOf" srcId="{4EA0F238-3D35-4E5F-9B1A-9C1160B45360}" destId="{ADE9EF0E-1657-4D13-B189-9F1996B4C1F2}" srcOrd="0" destOrd="0" presId="urn:microsoft.com/office/officeart/2005/8/layout/default"/>
    <dgm:cxn modelId="{0D85C0FA-9931-42C1-B3C2-271C5E2C4E84}" srcId="{C06F0823-081C-4AC4-A403-0354D063FB7A}" destId="{242630D7-48CE-4DC2-A082-751310D5E42B}" srcOrd="2" destOrd="0" parTransId="{51C3FAE5-0458-4607-A9DD-B82584718284}" sibTransId="{015A02D3-5E5A-427F-8743-FDCA6CCFAC27}"/>
    <dgm:cxn modelId="{8F4F48FC-C01A-4102-AD84-5444D7880687}" type="presOf" srcId="{242630D7-48CE-4DC2-A082-751310D5E42B}" destId="{F7DB0478-71CB-4519-96CB-25F4C23C144F}" srcOrd="0" destOrd="0" presId="urn:microsoft.com/office/officeart/2005/8/layout/default"/>
    <dgm:cxn modelId="{F477F496-B5DB-4920-936E-41AA0CD67FC5}" type="presParOf" srcId="{10F8A74B-4BA3-409F-8C09-9FBEA77D85E7}" destId="{22800B8A-BEA2-4E86-93DA-CA86C71AF6E1}" srcOrd="0" destOrd="0" presId="urn:microsoft.com/office/officeart/2005/8/layout/default"/>
    <dgm:cxn modelId="{3934A39F-0A34-47B3-80E0-B0FA73111F7B}" type="presParOf" srcId="{10F8A74B-4BA3-409F-8C09-9FBEA77D85E7}" destId="{0D3BDD2B-A686-48EB-9888-1CC67BE0F19B}" srcOrd="1" destOrd="0" presId="urn:microsoft.com/office/officeart/2005/8/layout/default"/>
    <dgm:cxn modelId="{FEF8E79A-FE1E-411D-9A05-BC564859F980}" type="presParOf" srcId="{10F8A74B-4BA3-409F-8C09-9FBEA77D85E7}" destId="{ADE9EF0E-1657-4D13-B189-9F1996B4C1F2}" srcOrd="2" destOrd="0" presId="urn:microsoft.com/office/officeart/2005/8/layout/default"/>
    <dgm:cxn modelId="{CB7DEC61-39BA-4DF5-B2FE-04F4013FBB9D}" type="presParOf" srcId="{10F8A74B-4BA3-409F-8C09-9FBEA77D85E7}" destId="{81C2FA73-6C08-4D5B-9BBD-D9DA7C2C02D1}" srcOrd="3" destOrd="0" presId="urn:microsoft.com/office/officeart/2005/8/layout/default"/>
    <dgm:cxn modelId="{AE701970-229C-47E2-A07E-4F66FD2509DD}" type="presParOf" srcId="{10F8A74B-4BA3-409F-8C09-9FBEA77D85E7}" destId="{F7DB0478-71CB-4519-96CB-25F4C23C144F}" srcOrd="4" destOrd="0" presId="urn:microsoft.com/office/officeart/2005/8/layout/default"/>
    <dgm:cxn modelId="{C51AB309-2E6D-4A1B-8FD8-46E94674B308}" type="presParOf" srcId="{10F8A74B-4BA3-409F-8C09-9FBEA77D85E7}" destId="{295734FA-369C-46D9-8028-D345CB92AA64}" srcOrd="5" destOrd="0" presId="urn:microsoft.com/office/officeart/2005/8/layout/default"/>
    <dgm:cxn modelId="{D690C9D0-9404-4484-8DF0-8556192F1E93}" type="presParOf" srcId="{10F8A74B-4BA3-409F-8C09-9FBEA77D85E7}" destId="{D730A347-0EBA-44AB-8C03-487F9C91E5BB}" srcOrd="6" destOrd="0" presId="urn:microsoft.com/office/officeart/2005/8/layout/default"/>
    <dgm:cxn modelId="{BD2E9790-C5E1-4BC4-899C-E235445470D8}" type="presParOf" srcId="{10F8A74B-4BA3-409F-8C09-9FBEA77D85E7}" destId="{E90D3602-D87A-47EF-A305-233882F2B654}" srcOrd="7" destOrd="0" presId="urn:microsoft.com/office/officeart/2005/8/layout/default"/>
    <dgm:cxn modelId="{7D2D8266-526F-40AB-927A-52EA007E84DE}" type="presParOf" srcId="{10F8A74B-4BA3-409F-8C09-9FBEA77D85E7}" destId="{95B9948C-8ABF-4789-9647-3684B9786F44}" srcOrd="8" destOrd="0" presId="urn:microsoft.com/office/officeart/2005/8/layout/default"/>
    <dgm:cxn modelId="{02E7CCE4-B8CA-4D6B-80AE-CA018169DFF5}" type="presParOf" srcId="{10F8A74B-4BA3-409F-8C09-9FBEA77D85E7}" destId="{395FBE2F-BDB6-42C8-B7C2-EB05C72B6260}" srcOrd="9" destOrd="0" presId="urn:microsoft.com/office/officeart/2005/8/layout/default"/>
    <dgm:cxn modelId="{656B0985-8F7D-4741-A955-68D7F25C94C9}" type="presParOf" srcId="{10F8A74B-4BA3-409F-8C09-9FBEA77D85E7}" destId="{AB652DE2-6590-43F4-9F59-278929F3444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00B8A-BEA2-4E86-93DA-CA86C71AF6E1}">
      <dsp:nvSpPr>
        <dsp:cNvPr id="0" name=""/>
        <dsp:cNvSpPr/>
      </dsp:nvSpPr>
      <dsp:spPr>
        <a:xfrm>
          <a:off x="36011" y="139893"/>
          <a:ext cx="2239499" cy="1343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400" b="1" kern="1200">
              <a:latin typeface="+mn-lt"/>
            </a:rPr>
            <a:t>뛰어난 </a:t>
          </a:r>
          <a:endParaRPr lang="en-US" altLang="ko-KR" sz="2400" b="1" kern="1200">
            <a:latin typeface="+mn-lt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400" b="1" kern="1200">
              <a:latin typeface="+mn-lt"/>
            </a:rPr>
            <a:t>예측 성능</a:t>
          </a:r>
          <a:endParaRPr lang="ko-KR" altLang="en-US" sz="2400" b="1" kern="1200" dirty="0"/>
        </a:p>
      </dsp:txBody>
      <dsp:txXfrm>
        <a:off x="36011" y="139893"/>
        <a:ext cx="2239499" cy="1343699"/>
      </dsp:txXfrm>
    </dsp:sp>
    <dsp:sp modelId="{ADE9EF0E-1657-4D13-B189-9F1996B4C1F2}">
      <dsp:nvSpPr>
        <dsp:cNvPr id="0" name=""/>
        <dsp:cNvSpPr/>
      </dsp:nvSpPr>
      <dsp:spPr>
        <a:xfrm>
          <a:off x="2499461" y="139893"/>
          <a:ext cx="2239499" cy="1343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2400" b="1" i="0" kern="1200">
              <a:effectLst/>
              <a:latin typeface="-apple-system"/>
            </a:rPr>
            <a:t>GBM </a:t>
          </a:r>
          <a:r>
            <a:rPr lang="ko-KR" altLang="en-US" sz="2400" b="1" i="0" kern="1200">
              <a:effectLst/>
              <a:latin typeface="-apple-system"/>
            </a:rPr>
            <a:t>대비 </a:t>
          </a:r>
          <a:endParaRPr lang="en-US" altLang="ko-KR" sz="2400" b="1" i="0" kern="1200">
            <a:effectLst/>
            <a:latin typeface="-apple-system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400" b="1" i="0" kern="1200">
              <a:effectLst/>
              <a:latin typeface="-apple-system"/>
            </a:rPr>
            <a:t>빠른 수행시간</a:t>
          </a:r>
          <a:endParaRPr lang="ko-KR" altLang="en-US" sz="2400" b="1" kern="1200" dirty="0"/>
        </a:p>
      </dsp:txBody>
      <dsp:txXfrm>
        <a:off x="2499461" y="139893"/>
        <a:ext cx="2239499" cy="1343699"/>
      </dsp:txXfrm>
    </dsp:sp>
    <dsp:sp modelId="{F7DB0478-71CB-4519-96CB-25F4C23C144F}">
      <dsp:nvSpPr>
        <dsp:cNvPr id="0" name=""/>
        <dsp:cNvSpPr/>
      </dsp:nvSpPr>
      <dsp:spPr>
        <a:xfrm>
          <a:off x="4926899" y="139893"/>
          <a:ext cx="2239499" cy="1343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400" b="1" kern="1200">
              <a:latin typeface="+mn-lt"/>
            </a:rPr>
            <a:t>과적합 규제</a:t>
          </a:r>
          <a:endParaRPr lang="ko-KR" altLang="en-US" sz="2400" b="1" kern="1200" dirty="0"/>
        </a:p>
      </dsp:txBody>
      <dsp:txXfrm>
        <a:off x="4926899" y="139893"/>
        <a:ext cx="2239499" cy="1343699"/>
      </dsp:txXfrm>
    </dsp:sp>
    <dsp:sp modelId="{D730A347-0EBA-44AB-8C03-487F9C91E5BB}">
      <dsp:nvSpPr>
        <dsp:cNvPr id="0" name=""/>
        <dsp:cNvSpPr/>
      </dsp:nvSpPr>
      <dsp:spPr>
        <a:xfrm>
          <a:off x="0" y="1707543"/>
          <a:ext cx="2239499" cy="1343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2400" b="1" i="0" kern="1200">
              <a:effectLst/>
              <a:latin typeface="-apple-system"/>
            </a:rPr>
            <a:t>Tree pruning</a:t>
          </a: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2400" b="1" i="0" kern="1200">
              <a:effectLst/>
              <a:latin typeface="-apple-system"/>
            </a:rPr>
            <a:t>(</a:t>
          </a:r>
          <a:r>
            <a:rPr lang="ko-KR" altLang="en-US" sz="2400" b="1" i="0" kern="1200">
              <a:effectLst/>
              <a:latin typeface="-apple-system"/>
            </a:rPr>
            <a:t>가지치기</a:t>
          </a:r>
          <a:r>
            <a:rPr lang="en-US" altLang="ko-KR" sz="2400" b="1" i="0" kern="1200">
              <a:effectLst/>
              <a:latin typeface="-apple-system"/>
            </a:rPr>
            <a:t>) </a:t>
          </a:r>
          <a:endParaRPr lang="ko-KR" altLang="en-US" sz="2400" b="1" kern="1200" dirty="0"/>
        </a:p>
      </dsp:txBody>
      <dsp:txXfrm>
        <a:off x="0" y="1707543"/>
        <a:ext cx="2239499" cy="1343699"/>
      </dsp:txXfrm>
    </dsp:sp>
    <dsp:sp modelId="{95B9948C-8ABF-4789-9647-3684B9786F44}">
      <dsp:nvSpPr>
        <dsp:cNvPr id="0" name=""/>
        <dsp:cNvSpPr/>
      </dsp:nvSpPr>
      <dsp:spPr>
        <a:xfrm>
          <a:off x="2463450" y="1707543"/>
          <a:ext cx="2239499" cy="1343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400" b="1" kern="1200">
              <a:latin typeface="+mn-lt"/>
            </a:rPr>
            <a:t>자체 내장된 </a:t>
          </a:r>
          <a:endParaRPr lang="en-US" altLang="ko-KR" sz="2400" b="1" kern="1200">
            <a:latin typeface="+mn-lt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400" b="1" kern="1200">
              <a:latin typeface="+mn-lt"/>
            </a:rPr>
            <a:t>교차 검증</a:t>
          </a:r>
          <a:endParaRPr lang="ko-KR" altLang="en-US" sz="2400" b="1" kern="1200" dirty="0"/>
        </a:p>
      </dsp:txBody>
      <dsp:txXfrm>
        <a:off x="2463450" y="1707543"/>
        <a:ext cx="2239499" cy="1343699"/>
      </dsp:txXfrm>
    </dsp:sp>
    <dsp:sp modelId="{AB652DE2-6590-43F4-9F59-278929F34449}">
      <dsp:nvSpPr>
        <dsp:cNvPr id="0" name=""/>
        <dsp:cNvSpPr/>
      </dsp:nvSpPr>
      <dsp:spPr>
        <a:xfrm>
          <a:off x="4926899" y="1707543"/>
          <a:ext cx="2239499" cy="1343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400" b="1" kern="1200" dirty="0" err="1">
              <a:latin typeface="+mn-lt"/>
            </a:rPr>
            <a:t>결손값</a:t>
          </a:r>
          <a:r>
            <a:rPr lang="ko-KR" altLang="en-US" sz="2400" b="1" kern="1200" dirty="0">
              <a:latin typeface="+mn-lt"/>
            </a:rPr>
            <a:t> </a:t>
          </a:r>
          <a:endParaRPr lang="en-US" altLang="ko-KR" sz="2400" b="1" kern="1200" dirty="0">
            <a:latin typeface="+mn-lt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400" b="1" kern="1200" dirty="0">
              <a:latin typeface="+mn-lt"/>
            </a:rPr>
            <a:t>자체 처리</a:t>
          </a:r>
          <a:endParaRPr lang="ko-KR" altLang="en-US" sz="2400" b="1" kern="1200" dirty="0"/>
        </a:p>
      </dsp:txBody>
      <dsp:txXfrm>
        <a:off x="4926899" y="1707543"/>
        <a:ext cx="2239499" cy="1343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25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8969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913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7352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596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208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570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6472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110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0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663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66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171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예측 프로세스는 데이터 세트 분리, 모델 학습, 예측 수행, 평가 총 4단계가 있는데, 먼저 데이터 세트 분리 단계를 설명하겠습니다.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train_test_split() 함수로 학습 데이터와 테스트 데이터 분리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함수의 대표적인 파라미터들 소개 - 밑에 3개 읽으시면 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617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555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8270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547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537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493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943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7cca15b4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c7cca15b4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7cca15b4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2c7cca15b4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7cca15b4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c7cca15b4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7cca15b4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2c7cca15b4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7cca15b4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c7cca15b40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7cca15b4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2c7cca15b4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7cca15b40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2c7cca15b40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7cca15b4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c7cca15b40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7cca15b4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c7cca15b4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7cca15b40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2c7cca15b40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120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8522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1994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2120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5656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8614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04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2690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9538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0094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40727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4017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76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256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67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37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CUAI Basic </a:t>
            </a:r>
            <a:r>
              <a:rPr lang="ko-KR" altLang="en-US" sz="2500" b="1" dirty="0">
                <a:solidFill>
                  <a:srgbClr val="19264B"/>
                </a:solidFill>
              </a:rPr>
              <a:t>스터디 </a:t>
            </a:r>
            <a:r>
              <a:rPr lang="en-US" altLang="ko-KR" sz="2500" b="1" dirty="0">
                <a:solidFill>
                  <a:srgbClr val="19264B"/>
                </a:solidFill>
              </a:rPr>
              <a:t>4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4.04.02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3E713E4-0C7B-F02E-4F2C-1C104D1CE985}"/>
              </a:ext>
            </a:extLst>
          </p:cNvPr>
          <p:cNvGrpSpPr/>
          <p:nvPr/>
        </p:nvGrpSpPr>
        <p:grpSpPr>
          <a:xfrm>
            <a:off x="2275356" y="1424944"/>
            <a:ext cx="6020611" cy="2741945"/>
            <a:chOff x="3033809" y="2086737"/>
            <a:chExt cx="7921624" cy="40807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615C0F1-1515-7117-BDF5-8F7CE7602D32}"/>
                </a:ext>
              </a:extLst>
            </p:cNvPr>
            <p:cNvGrpSpPr/>
            <p:nvPr/>
          </p:nvGrpSpPr>
          <p:grpSpPr>
            <a:xfrm>
              <a:off x="3033809" y="2086737"/>
              <a:ext cx="3927497" cy="3504642"/>
              <a:chOff x="611188" y="2060848"/>
              <a:chExt cx="3927497" cy="350464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BB1ADDC-63C5-7876-059E-420EF4AF369F}"/>
                  </a:ext>
                </a:extLst>
              </p:cNvPr>
              <p:cNvSpPr/>
              <p:nvPr/>
            </p:nvSpPr>
            <p:spPr>
              <a:xfrm>
                <a:off x="1118685" y="2636912"/>
                <a:ext cx="3420000" cy="29285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 dirty="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E57D09D-9932-B875-0578-83804B186F28}"/>
                  </a:ext>
                </a:extLst>
              </p:cNvPr>
              <p:cNvGrpSpPr/>
              <p:nvPr/>
            </p:nvGrpSpPr>
            <p:grpSpPr>
              <a:xfrm>
                <a:off x="1213000" y="2060848"/>
                <a:ext cx="3231370" cy="576064"/>
                <a:chOff x="1217315" y="2060848"/>
                <a:chExt cx="3231370" cy="576064"/>
              </a:xfrm>
            </p:grpSpPr>
            <p:sp>
              <p:nvSpPr>
                <p:cNvPr id="24" name="위쪽 화살표 7">
                  <a:extLst>
                    <a:ext uri="{FF2B5EF4-FFF2-40B4-BE49-F238E27FC236}">
                      <a16:creationId xmlns:a16="http://schemas.microsoft.com/office/drawing/2014/main" id="{D24FB685-77D1-02AC-E96E-5103D52FAC58}"/>
                    </a:ext>
                  </a:extLst>
                </p:cNvPr>
                <p:cNvSpPr/>
                <p:nvPr/>
              </p:nvSpPr>
              <p:spPr>
                <a:xfrm>
                  <a:off x="2293000" y="2060848"/>
                  <a:ext cx="1080000" cy="576064"/>
                </a:xfrm>
                <a:prstGeom prst="upArrow">
                  <a:avLst>
                    <a:gd name="adj1" fmla="val 63195"/>
                    <a:gd name="adj2" fmla="val 50000"/>
                  </a:avLst>
                </a:prstGeom>
                <a:solidFill>
                  <a:srgbClr val="008F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350" dirty="0"/>
                </a:p>
              </p:txBody>
            </p:sp>
            <p:sp>
              <p:nvSpPr>
                <p:cNvPr id="25" name="위쪽 화살표 45">
                  <a:extLst>
                    <a:ext uri="{FF2B5EF4-FFF2-40B4-BE49-F238E27FC236}">
                      <a16:creationId xmlns:a16="http://schemas.microsoft.com/office/drawing/2014/main" id="{78DA1315-FF18-0562-C0B5-9E723673A8C3}"/>
                    </a:ext>
                  </a:extLst>
                </p:cNvPr>
                <p:cNvSpPr/>
                <p:nvPr/>
              </p:nvSpPr>
              <p:spPr>
                <a:xfrm>
                  <a:off x="1217315" y="2060848"/>
                  <a:ext cx="1080000" cy="576064"/>
                </a:xfrm>
                <a:prstGeom prst="upArrow">
                  <a:avLst>
                    <a:gd name="adj1" fmla="val 63195"/>
                    <a:gd name="adj2" fmla="val 50000"/>
                  </a:avLst>
                </a:prstGeom>
                <a:solidFill>
                  <a:srgbClr val="008F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350"/>
                </a:p>
              </p:txBody>
            </p:sp>
            <p:sp>
              <p:nvSpPr>
                <p:cNvPr id="26" name="위쪽 화살표 47">
                  <a:extLst>
                    <a:ext uri="{FF2B5EF4-FFF2-40B4-BE49-F238E27FC236}">
                      <a16:creationId xmlns:a16="http://schemas.microsoft.com/office/drawing/2014/main" id="{36AFB5FA-EC3E-D7F9-0FDB-F7083D746BB0}"/>
                    </a:ext>
                  </a:extLst>
                </p:cNvPr>
                <p:cNvSpPr/>
                <p:nvPr/>
              </p:nvSpPr>
              <p:spPr>
                <a:xfrm>
                  <a:off x="3368685" y="2060848"/>
                  <a:ext cx="1080000" cy="576064"/>
                </a:xfrm>
                <a:prstGeom prst="upArrow">
                  <a:avLst>
                    <a:gd name="adj1" fmla="val 63195"/>
                    <a:gd name="adj2" fmla="val 50000"/>
                  </a:avLst>
                </a:prstGeom>
                <a:solidFill>
                  <a:srgbClr val="008F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350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D24A16A-F50F-4D78-7382-906A61A95774}"/>
                  </a:ext>
                </a:extLst>
              </p:cNvPr>
              <p:cNvSpPr/>
              <p:nvPr/>
            </p:nvSpPr>
            <p:spPr>
              <a:xfrm>
                <a:off x="611188" y="2636912"/>
                <a:ext cx="507497" cy="2928578"/>
              </a:xfrm>
              <a:prstGeom prst="rect">
                <a:avLst/>
              </a:prstGeom>
              <a:solidFill>
                <a:srgbClr val="008FD4"/>
              </a:solidFill>
              <a:ln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" rIns="27000"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ln>
                      <a:solidFill>
                        <a:srgbClr val="FF6600">
                          <a:alpha val="0"/>
                        </a:srgbClr>
                      </a:solidFill>
                    </a:ln>
                  </a:rPr>
                  <a:t>장점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2A27CDE-25BD-8BED-4B86-2D1B2195696A}"/>
                </a:ext>
              </a:extLst>
            </p:cNvPr>
            <p:cNvGrpSpPr/>
            <p:nvPr/>
          </p:nvGrpSpPr>
          <p:grpSpPr>
            <a:xfrm>
              <a:off x="7027936" y="2662801"/>
              <a:ext cx="3927497" cy="3504642"/>
              <a:chOff x="4605315" y="2636912"/>
              <a:chExt cx="3927497" cy="350464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A329A76-C3E2-396E-DF32-FFDE15F8B8AD}"/>
                  </a:ext>
                </a:extLst>
              </p:cNvPr>
              <p:cNvSpPr/>
              <p:nvPr/>
            </p:nvSpPr>
            <p:spPr>
              <a:xfrm>
                <a:off x="4605315" y="2636912"/>
                <a:ext cx="3420000" cy="29285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A0B08B3-4666-A11C-F779-F3CB04F55B27}"/>
                  </a:ext>
                </a:extLst>
              </p:cNvPr>
              <p:cNvGrpSpPr/>
              <p:nvPr/>
            </p:nvGrpSpPr>
            <p:grpSpPr>
              <a:xfrm rot="10800000">
                <a:off x="4699631" y="5565490"/>
                <a:ext cx="3231370" cy="576064"/>
                <a:chOff x="1217315" y="2060848"/>
                <a:chExt cx="3231370" cy="576064"/>
              </a:xfrm>
              <a:solidFill>
                <a:srgbClr val="FF6600"/>
              </a:solidFill>
            </p:grpSpPr>
            <p:sp>
              <p:nvSpPr>
                <p:cNvPr id="18" name="위쪽 화살표 51">
                  <a:extLst>
                    <a:ext uri="{FF2B5EF4-FFF2-40B4-BE49-F238E27FC236}">
                      <a16:creationId xmlns:a16="http://schemas.microsoft.com/office/drawing/2014/main" id="{6A2448E6-2357-4E99-C501-6E4705458E08}"/>
                    </a:ext>
                  </a:extLst>
                </p:cNvPr>
                <p:cNvSpPr/>
                <p:nvPr/>
              </p:nvSpPr>
              <p:spPr>
                <a:xfrm>
                  <a:off x="2293000" y="2060848"/>
                  <a:ext cx="1080000" cy="576064"/>
                </a:xfrm>
                <a:prstGeom prst="upArrow">
                  <a:avLst>
                    <a:gd name="adj1" fmla="val 63195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350"/>
                </a:p>
              </p:txBody>
            </p:sp>
            <p:sp>
              <p:nvSpPr>
                <p:cNvPr id="19" name="위쪽 화살표 52">
                  <a:extLst>
                    <a:ext uri="{FF2B5EF4-FFF2-40B4-BE49-F238E27FC236}">
                      <a16:creationId xmlns:a16="http://schemas.microsoft.com/office/drawing/2014/main" id="{4B7AF547-B700-2281-C97C-331F109989E6}"/>
                    </a:ext>
                  </a:extLst>
                </p:cNvPr>
                <p:cNvSpPr/>
                <p:nvPr/>
              </p:nvSpPr>
              <p:spPr>
                <a:xfrm>
                  <a:off x="1217315" y="2060848"/>
                  <a:ext cx="1080000" cy="576064"/>
                </a:xfrm>
                <a:prstGeom prst="upArrow">
                  <a:avLst>
                    <a:gd name="adj1" fmla="val 63195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350"/>
                </a:p>
              </p:txBody>
            </p:sp>
            <p:sp>
              <p:nvSpPr>
                <p:cNvPr id="20" name="위쪽 화살표 53">
                  <a:extLst>
                    <a:ext uri="{FF2B5EF4-FFF2-40B4-BE49-F238E27FC236}">
                      <a16:creationId xmlns:a16="http://schemas.microsoft.com/office/drawing/2014/main" id="{BD4432E2-05A4-7F62-F671-BA7D44F758D6}"/>
                    </a:ext>
                  </a:extLst>
                </p:cNvPr>
                <p:cNvSpPr/>
                <p:nvPr/>
              </p:nvSpPr>
              <p:spPr>
                <a:xfrm>
                  <a:off x="3368685" y="2060848"/>
                  <a:ext cx="1080000" cy="576064"/>
                </a:xfrm>
                <a:prstGeom prst="upArrow">
                  <a:avLst>
                    <a:gd name="adj1" fmla="val 63195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350"/>
                </a:p>
              </p:txBody>
            </p: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AB2223B-5D5E-9960-02E3-C25C867F2784}"/>
                  </a:ext>
                </a:extLst>
              </p:cNvPr>
              <p:cNvSpPr/>
              <p:nvPr/>
            </p:nvSpPr>
            <p:spPr>
              <a:xfrm>
                <a:off x="8025315" y="2636912"/>
                <a:ext cx="507497" cy="2928578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7000" tIns="34290" rIns="2700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ln>
                      <a:solidFill>
                        <a:srgbClr val="FF6600">
                          <a:alpha val="0"/>
                        </a:srgbClr>
                      </a:solidFill>
                    </a:ln>
                  </a:rPr>
                  <a:t>단점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EEAB672-0B40-0C49-3C07-2997F4AE9D96}"/>
                </a:ext>
              </a:extLst>
            </p:cNvPr>
            <p:cNvGrpSpPr/>
            <p:nvPr/>
          </p:nvGrpSpPr>
          <p:grpSpPr>
            <a:xfrm>
              <a:off x="3649464" y="3454524"/>
              <a:ext cx="6731841" cy="1454307"/>
              <a:chOff x="1213000" y="3046284"/>
              <a:chExt cx="6731841" cy="145430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0787B3A-969D-214A-5CE2-C465FF6A477C}"/>
                  </a:ext>
                </a:extLst>
              </p:cNvPr>
              <p:cNvSpPr/>
              <p:nvPr/>
            </p:nvSpPr>
            <p:spPr>
              <a:xfrm>
                <a:off x="1213000" y="3046284"/>
                <a:ext cx="3231370" cy="1454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50"/>
                  </a:spcBef>
                </a:pPr>
                <a:r>
                  <a:rPr lang="en-US" altLang="ko-KR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• </a:t>
                </a:r>
                <a:r>
                  <a:rPr lang="ko-KR" altLang="en-US" sz="900" dirty="0">
                    <a:latin typeface="Gowun Dodum" panose="020B0600000101010101" charset="-127"/>
                    <a:ea typeface="Gowun Dodum" panose="020B0600000101010101" charset="-127"/>
                  </a:rPr>
                  <a:t>알고리즘이 쉽고 직관적이다</a:t>
                </a:r>
                <a:r>
                  <a:rPr lang="en-US" altLang="ko-KR" sz="900" dirty="0">
                    <a:latin typeface="Gowun Dodum" panose="020B0600000101010101" charset="-127"/>
                    <a:ea typeface="Gowun Dodum" panose="020B0600000101010101" charset="-127"/>
                  </a:rPr>
                  <a:t>.</a:t>
                </a:r>
                <a:r>
                  <a:rPr lang="en-US" altLang="ko-KR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 </a:t>
                </a:r>
              </a:p>
              <a:p>
                <a:pPr>
                  <a:spcBef>
                    <a:spcPts val="450"/>
                  </a:spcBef>
                </a:pPr>
                <a:r>
                  <a:rPr lang="en-US" altLang="ko-KR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• </a:t>
                </a:r>
                <a:r>
                  <a:rPr lang="ko-KR" altLang="en-US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대부분 경우에</a:t>
                </a:r>
                <a:r>
                  <a:rPr lang="en-US" altLang="ko-KR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 </a:t>
                </a:r>
                <a:r>
                  <a:rPr lang="ko-KR" altLang="en-US" sz="900" dirty="0" err="1">
                    <a:latin typeface="Gowun Dodum" panose="020B0600000101010101" charset="-127"/>
                    <a:ea typeface="Gowun Dodum" panose="020B0600000101010101" charset="-127"/>
                  </a:rPr>
                  <a:t>전처리</a:t>
                </a:r>
                <a:r>
                  <a:rPr lang="ko-KR" altLang="en-US" sz="900" dirty="0">
                    <a:latin typeface="Gowun Dodum" panose="020B0600000101010101" charset="-127"/>
                    <a:ea typeface="Gowun Dodum" panose="020B0600000101010101" charset="-127"/>
                  </a:rPr>
                  <a:t> 작업이 필요 없다</a:t>
                </a:r>
                <a:r>
                  <a:rPr lang="en-US" altLang="ko-KR" sz="900" dirty="0">
                    <a:latin typeface="Gowun Dodum" panose="020B0600000101010101" charset="-127"/>
                    <a:ea typeface="Gowun Dodum" panose="020B0600000101010101" charset="-127"/>
                  </a:rPr>
                  <a:t>.</a:t>
                </a:r>
                <a:endPara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Gowun Dodum" panose="020B0600000101010101" charset="-127"/>
                  <a:ea typeface="Gowun Dodum" panose="020B0600000101010101" charset="-127"/>
                </a:endParaRPr>
              </a:p>
              <a:p>
                <a:pPr>
                  <a:spcBef>
                    <a:spcPts val="450"/>
                  </a:spcBef>
                </a:pPr>
                <a:r>
                  <a:rPr lang="en-US" altLang="ko-KR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• </a:t>
                </a:r>
                <a:r>
                  <a:rPr lang="ko-KR" altLang="en-US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특성들 </a:t>
                </a:r>
                <a:r>
                  <a:rPr lang="ko-KR" altLang="en-US" sz="900" dirty="0">
                    <a:latin typeface="Gowun Dodum" panose="020B0600000101010101" charset="-127"/>
                    <a:ea typeface="Gowun Dodum" panose="020B0600000101010101" charset="-127"/>
                  </a:rPr>
                  <a:t>간의 상관관계가 많아도 트리모델은 영향을 받지 않는다</a:t>
                </a:r>
                <a:r>
                  <a:rPr lang="en-US" altLang="ko-KR" sz="900" dirty="0">
                    <a:latin typeface="Gowun Dodum" panose="020B0600000101010101" charset="-127"/>
                    <a:ea typeface="Gowun Dodum" panose="020B0600000101010101" charset="-127"/>
                  </a:rPr>
                  <a:t>.</a:t>
                </a:r>
              </a:p>
              <a:p>
                <a:pPr>
                  <a:spcBef>
                    <a:spcPts val="450"/>
                  </a:spcBef>
                </a:pPr>
                <a:r>
                  <a:rPr lang="en-US" altLang="ko-KR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• </a:t>
                </a:r>
                <a:r>
                  <a:rPr lang="ko-KR" altLang="en-US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회귀와 분류 모두 가능하다</a:t>
                </a:r>
                <a:r>
                  <a:rPr lang="en-US" altLang="ko-KR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.</a:t>
                </a:r>
                <a:endParaRPr lang="en-US" altLang="ko-KR" sz="900" dirty="0">
                  <a:latin typeface="Gowun Dodum" panose="020B0600000101010101" charset="-127"/>
                  <a:ea typeface="Gowun Dodum" panose="020B0600000101010101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EA9E071-2606-67DE-E1A4-1E49F4B4320B}"/>
                  </a:ext>
                </a:extLst>
              </p:cNvPr>
              <p:cNvSpPr/>
              <p:nvPr/>
            </p:nvSpPr>
            <p:spPr>
              <a:xfrm>
                <a:off x="4713471" y="3046284"/>
                <a:ext cx="3231370" cy="1358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50"/>
                  </a:spcBef>
                </a:pPr>
                <a:r>
                  <a:rPr lang="en-US" altLang="ko-KR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• </a:t>
                </a:r>
                <a:r>
                  <a:rPr lang="ko-KR" altLang="en-US" sz="900" dirty="0">
                    <a:latin typeface="Gowun Dodum" panose="020B0600000101010101" charset="-127"/>
                    <a:ea typeface="Gowun Dodum" panose="020B0600000101010101" charset="-127"/>
                  </a:rPr>
                  <a:t>새로운 </a:t>
                </a:r>
                <a:r>
                  <a:rPr lang="en-US" altLang="ko-KR" sz="900" dirty="0">
                    <a:latin typeface="Gowun Dodum" panose="020B0600000101010101" charset="-127"/>
                    <a:ea typeface="Gowun Dodum" panose="020B0600000101010101" charset="-127"/>
                  </a:rPr>
                  <a:t>sample</a:t>
                </a:r>
                <a:r>
                  <a:rPr lang="ko-KR" altLang="en-US" sz="900" dirty="0">
                    <a:latin typeface="Gowun Dodum" panose="020B0600000101010101" charset="-127"/>
                    <a:ea typeface="Gowun Dodum" panose="020B0600000101010101" charset="-127"/>
                  </a:rPr>
                  <a:t>이 들어오면 속수무책이다</a:t>
                </a:r>
                <a:r>
                  <a:rPr lang="en-US" altLang="ko-KR" sz="900" dirty="0">
                    <a:latin typeface="Gowun Dodum" panose="020B0600000101010101" charset="-127"/>
                    <a:ea typeface="Gowun Dodum" panose="020B0600000101010101" charset="-127"/>
                  </a:rPr>
                  <a:t>.</a:t>
                </a:r>
              </a:p>
              <a:p>
                <a:pPr>
                  <a:spcBef>
                    <a:spcPts val="450"/>
                  </a:spcBef>
                </a:pPr>
                <a:endPara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Gowun Dodum" panose="020B0600000101010101" charset="-127"/>
                  <a:ea typeface="Gowun Dodum" panose="020B0600000101010101" charset="-127"/>
                </a:endParaRPr>
              </a:p>
              <a:p>
                <a:pPr>
                  <a:spcBef>
                    <a:spcPts val="450"/>
                  </a:spcBef>
                </a:pPr>
                <a:r>
                  <a:rPr lang="en-US" altLang="ko-KR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• </a:t>
                </a:r>
                <a:r>
                  <a:rPr lang="ko-KR" altLang="en-US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Gowun Dodum" panose="020B0600000101010101" charset="-127"/>
                    <a:ea typeface="Gowun Dodum" panose="020B0600000101010101" charset="-127"/>
                  </a:rPr>
                  <a:t>학</a:t>
                </a:r>
                <a:r>
                  <a:rPr lang="ko-KR" altLang="en-US" sz="900" dirty="0">
                    <a:latin typeface="Gowun Dodum" panose="020B0600000101010101" charset="-127"/>
                    <a:ea typeface="Gowun Dodum" panose="020B0600000101010101" charset="-127"/>
                  </a:rPr>
                  <a:t>습 정확도를 높이기 위해서는 더 복잡하게 만들어야 하는데 그러다 보면 </a:t>
                </a:r>
                <a:r>
                  <a:rPr lang="ko-KR" altLang="en-US" sz="900" dirty="0" err="1">
                    <a:latin typeface="Gowun Dodum" panose="020B0600000101010101" charset="-127"/>
                    <a:ea typeface="Gowun Dodum" panose="020B0600000101010101" charset="-127"/>
                  </a:rPr>
                  <a:t>과적합</a:t>
                </a:r>
                <a:r>
                  <a:rPr lang="en-US" altLang="ko-KR" sz="900" dirty="0">
                    <a:latin typeface="Gowun Dodum" panose="020B0600000101010101" charset="-127"/>
                    <a:ea typeface="Gowun Dodum" panose="020B0600000101010101" charset="-127"/>
                  </a:rPr>
                  <a:t>(Overfitting)</a:t>
                </a:r>
                <a:r>
                  <a:rPr lang="ko-KR" altLang="en-US" sz="900" dirty="0">
                    <a:latin typeface="Gowun Dodum" panose="020B0600000101010101" charset="-127"/>
                    <a:ea typeface="Gowun Dodum" panose="020B0600000101010101" charset="-127"/>
                  </a:rPr>
                  <a:t>에 걸리기 매우 쉽다</a:t>
                </a:r>
                <a:r>
                  <a:rPr lang="en-US" altLang="ko-KR" sz="900" dirty="0">
                    <a:latin typeface="Gowun Dodum" panose="020B0600000101010101" charset="-127"/>
                    <a:ea typeface="Gowun Dodum" panose="020B0600000101010101" charset="-127"/>
                  </a:rPr>
                  <a:t>.</a:t>
                </a:r>
                <a:endPara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Gowun Dodum" panose="020B0600000101010101" charset="-127"/>
                  <a:ea typeface="Gowun Dodum" panose="020B0600000101010101" charset="-127"/>
                </a:endParaRPr>
              </a:p>
            </p:txBody>
          </p:sp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40FF74-C806-DBE8-F012-2B4AB5CB2C0D}"/>
              </a:ext>
            </a:extLst>
          </p:cNvPr>
          <p:cNvSpPr/>
          <p:nvPr/>
        </p:nvSpPr>
        <p:spPr>
          <a:xfrm>
            <a:off x="2219560" y="4291111"/>
            <a:ext cx="6182844" cy="4002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rgbClr val="ECECEC"/>
                </a:solidFill>
                <a:latin typeface="Gowun Dodum" panose="020B0600000101010101" charset="-127"/>
                <a:ea typeface="Gowun Dodum" panose="020B0600000101010101" charset="-127"/>
              </a:rPr>
              <a:t>따라서 결정 트리 모델은 사전에 크기를 제한하는 것이</a:t>
            </a:r>
            <a:r>
              <a:rPr lang="en-US" altLang="ko-KR" sz="1200" dirty="0">
                <a:solidFill>
                  <a:srgbClr val="ECECEC"/>
                </a:solidFill>
                <a:latin typeface="Gowun Dodum" panose="020B0600000101010101" charset="-127"/>
                <a:ea typeface="Gowun Dodum" panose="020B0600000101010101" charset="-127"/>
              </a:rPr>
              <a:t>(</a:t>
            </a:r>
            <a:r>
              <a:rPr lang="ko-KR" altLang="en-US" sz="1200" dirty="0">
                <a:solidFill>
                  <a:srgbClr val="ECECEC"/>
                </a:solidFill>
                <a:latin typeface="Gowun Dodum" panose="020B0600000101010101" charset="-127"/>
                <a:ea typeface="Gowun Dodum" panose="020B0600000101010101" charset="-127"/>
              </a:rPr>
              <a:t>일반화</a:t>
            </a:r>
            <a:r>
              <a:rPr lang="en-US" altLang="ko-KR" sz="1200" dirty="0">
                <a:solidFill>
                  <a:srgbClr val="ECECEC"/>
                </a:solidFill>
                <a:latin typeface="Gowun Dodum" panose="020B0600000101010101" charset="-127"/>
                <a:ea typeface="Gowun Dodum" panose="020B0600000101010101" charset="-127"/>
              </a:rPr>
              <a:t>) </a:t>
            </a:r>
            <a:r>
              <a:rPr lang="ko-KR" altLang="en-US" sz="1200" dirty="0">
                <a:solidFill>
                  <a:srgbClr val="ECECEC"/>
                </a:solidFill>
                <a:latin typeface="Gowun Dodum" panose="020B0600000101010101" charset="-127"/>
                <a:ea typeface="Gowun Dodum" panose="020B0600000101010101" charset="-127"/>
              </a:rPr>
              <a:t>성능 튜닝에 도움이 된다</a:t>
            </a:r>
            <a:r>
              <a:rPr lang="en-US" altLang="ko-KR" sz="1200" dirty="0">
                <a:solidFill>
                  <a:srgbClr val="ECECEC"/>
                </a:solidFill>
                <a:latin typeface="Gowun Dodum" panose="020B0600000101010101" charset="-127"/>
                <a:ea typeface="Gowun Dodum" panose="020B0600000101010101" charset="-127"/>
              </a:rPr>
              <a:t>.</a:t>
            </a:r>
            <a:endParaRPr lang="ko-KR" altLang="en-US" sz="1200" b="1" dirty="0">
              <a:ln>
                <a:solidFill>
                  <a:srgbClr val="FFCC00">
                    <a:alpha val="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Gowun Dodum" panose="020B0600000101010101" charset="-127"/>
              <a:ea typeface="Gowun Dodum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7AC67-2687-57C5-3A21-AD10135A792E}"/>
              </a:ext>
            </a:extLst>
          </p:cNvPr>
          <p:cNvSpPr txBox="1"/>
          <p:nvPr/>
        </p:nvSpPr>
        <p:spPr>
          <a:xfrm>
            <a:off x="1685224" y="857483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모델의 특징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180634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7AC67-2687-57C5-3A21-AD10135A792E}"/>
              </a:ext>
            </a:extLst>
          </p:cNvPr>
          <p:cNvSpPr txBox="1"/>
          <p:nvPr/>
        </p:nvSpPr>
        <p:spPr>
          <a:xfrm>
            <a:off x="1685224" y="857483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파라미터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5E3BF5-DB2B-59A7-814B-4C3915B2B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836799"/>
              </p:ext>
            </p:extLst>
          </p:nvPr>
        </p:nvGraphicFramePr>
        <p:xfrm>
          <a:off x="2120575" y="1594260"/>
          <a:ext cx="6096000" cy="292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161">
                  <a:extLst>
                    <a:ext uri="{9D8B030D-6E8A-4147-A177-3AD203B41FA5}">
                      <a16:colId xmlns:a16="http://schemas.microsoft.com/office/drawing/2014/main" val="1973745081"/>
                    </a:ext>
                  </a:extLst>
                </a:gridCol>
                <a:gridCol w="4654839">
                  <a:extLst>
                    <a:ext uri="{9D8B030D-6E8A-4147-A177-3AD203B41FA5}">
                      <a16:colId xmlns:a16="http://schemas.microsoft.com/office/drawing/2014/main" val="1304567375"/>
                    </a:ext>
                  </a:extLst>
                </a:gridCol>
              </a:tblGrid>
              <a:tr h="337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Gowun Dodum" panose="020B0600000101010101" charset="-127"/>
                          <a:ea typeface="Gowun Dodum" panose="020B0600000101010101" charset="-127"/>
                        </a:rPr>
                        <a:t>파라미터 명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Gowun Dodum" panose="020B0600000101010101" charset="-127"/>
                          <a:ea typeface="Gowun Dodum" panose="020B0600000101010101" charset="-127"/>
                        </a:rPr>
                        <a:t>설명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73921"/>
                  </a:ext>
                </a:extLst>
              </a:tr>
              <a:tr h="49137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min_samples_split</a:t>
                      </a:r>
                      <a:endParaRPr lang="en-US" sz="1200" dirty="0">
                        <a:effectLst/>
                        <a:latin typeface="Gowun Dodum" panose="020B0600000101010101" charset="-127"/>
                        <a:ea typeface="Gowun Dodum" panose="020B0600000101010101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샘플이 최소한 몇개 이상이어야 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split(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하위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잎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)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노드로 분리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)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할 것인가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/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클수록 과적합방지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작을수록 정확하게 분리되어 </a:t>
                      </a:r>
                      <a:r>
                        <a:rPr lang="ko-KR" altLang="en-US" sz="1200" dirty="0" err="1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과적합</a:t>
                      </a:r>
                      <a:endParaRPr lang="ko-KR" altLang="en-US" sz="1200" dirty="0">
                        <a:effectLst/>
                        <a:latin typeface="Gowun Dodum" panose="020B0600000101010101" charset="-127"/>
                        <a:ea typeface="Gowun Dodum" panose="020B0600000101010101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3667804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min_samples_leaf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잎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) 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노드가 되려면 가지고 있어야 할 최소 샘플의 수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/ 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클수록 과대적합방지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작을수록 </a:t>
                      </a:r>
                      <a:r>
                        <a:rPr lang="ko-KR" altLang="en-US" sz="1200" dirty="0" err="1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과적합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/ </a:t>
                      </a:r>
                      <a:r>
                        <a:rPr lang="en-US" altLang="ko-KR" sz="1200" dirty="0" err="1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min_samples_split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을 만족해도 </a:t>
                      </a:r>
                      <a:r>
                        <a:rPr lang="en-US" altLang="ko-KR" sz="1200" dirty="0" err="1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min_sample_leaf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을 만족하지 않으면 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leaf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노드가 되지 못한다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95273857"/>
                  </a:ext>
                </a:extLst>
              </a:tr>
              <a:tr h="49137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max_depth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얼마나 깊게 트리를 만들 것인가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/None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이면 최대한 깊게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불순도가 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0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이 될 때까지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)/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클수록 </a:t>
                      </a:r>
                      <a:r>
                        <a:rPr lang="ko-KR" altLang="en-US" sz="1200" dirty="0" err="1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과적합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,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작을수록 과적합방지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3171395"/>
                  </a:ext>
                </a:extLst>
              </a:tr>
              <a:tr h="49137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max_leaf_nodes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최대 몇개 잎 노드가 만들어질 때 까지 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split(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하위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잎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)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노드로 분리</a:t>
                      </a:r>
                      <a:r>
                        <a:rPr lang="en-US" altLang="ko-KR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)</a:t>
                      </a:r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할 것인가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2312364"/>
                  </a:ext>
                </a:extLst>
              </a:tr>
              <a:tr h="49137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max_features</a:t>
                      </a:r>
                      <a:endParaRPr lang="en-US" sz="1200" dirty="0">
                        <a:effectLst/>
                        <a:latin typeface="Gowun Dodum" panose="020B0600000101010101" charset="-127"/>
                        <a:ea typeface="Gowun Dodum" panose="020B0600000101010101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Gowun Dodum" panose="020B0600000101010101" charset="-127"/>
                          <a:ea typeface="Gowun Dodum" panose="020B0600000101010101" charset="-127"/>
                        </a:rPr>
                        <a:t>최적의 분할을 위해 고려할 최대 피처 개수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78858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27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7AC67-2687-57C5-3A21-AD10135A792E}"/>
              </a:ext>
            </a:extLst>
          </p:cNvPr>
          <p:cNvSpPr txBox="1"/>
          <p:nvPr/>
        </p:nvSpPr>
        <p:spPr>
          <a:xfrm>
            <a:off x="1685224" y="857483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모델의 시각화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54E104-4AC5-86D9-FAFE-56DF8885F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8550" y="1261975"/>
            <a:ext cx="4245347" cy="3691832"/>
          </a:xfrm>
          <a:prstGeom prst="rect">
            <a:avLst/>
          </a:prstGeom>
        </p:spPr>
      </p:pic>
      <p:sp>
        <p:nvSpPr>
          <p:cNvPr id="14" name="Google Shape;103;g2c257360040_1_11">
            <a:extLst>
              <a:ext uri="{FF2B5EF4-FFF2-40B4-BE49-F238E27FC236}">
                <a16:creationId xmlns:a16="http://schemas.microsoft.com/office/drawing/2014/main" id="{AFEA4C40-A895-BC04-9AFC-636534F08134}"/>
              </a:ext>
            </a:extLst>
          </p:cNvPr>
          <p:cNvSpPr txBox="1"/>
          <p:nvPr/>
        </p:nvSpPr>
        <p:spPr>
          <a:xfrm>
            <a:off x="4572000" y="1403193"/>
            <a:ext cx="4245347" cy="6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 petal length(cm) &lt;= 2.45 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와 같이 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feature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의 조건이 있는 것은 자식 노드를 만들기 위한 규칙 조건이다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. 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리프 노드에는 없는 지표이다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.</a:t>
            </a:r>
          </a:p>
        </p:txBody>
      </p:sp>
      <p:sp>
        <p:nvSpPr>
          <p:cNvPr id="15" name="Google Shape;103;g2c257360040_1_11">
            <a:extLst>
              <a:ext uri="{FF2B5EF4-FFF2-40B4-BE49-F238E27FC236}">
                <a16:creationId xmlns:a16="http://schemas.microsoft.com/office/drawing/2014/main" id="{A7EB1BC4-8F0F-649D-A342-48D6C8D0139D}"/>
              </a:ext>
            </a:extLst>
          </p:cNvPr>
          <p:cNvSpPr txBox="1"/>
          <p:nvPr/>
        </p:nvSpPr>
        <p:spPr>
          <a:xfrm>
            <a:off x="6102994" y="3740169"/>
            <a:ext cx="3234458" cy="46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l"/>
            <a:endParaRPr lang="en-US" altLang="ko-KR" sz="1050" dirty="0">
              <a:solidFill>
                <a:srgbClr val="212529"/>
              </a:solidFill>
              <a:latin typeface="Gowun Dodum" panose="020B0600000101010101" charset="-127"/>
              <a:ea typeface="Gowun Dodum" panose="020B0600000101010101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 value :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 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class 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값 기반의 데이터 수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.</a:t>
            </a:r>
          </a:p>
        </p:txBody>
      </p:sp>
      <p:sp>
        <p:nvSpPr>
          <p:cNvPr id="16" name="Google Shape;103;g2c257360040_1_11">
            <a:extLst>
              <a:ext uri="{FF2B5EF4-FFF2-40B4-BE49-F238E27FC236}">
                <a16:creationId xmlns:a16="http://schemas.microsoft.com/office/drawing/2014/main" id="{B7FB9D63-6923-0717-6F8C-A1439F6C73F0}"/>
              </a:ext>
            </a:extLst>
          </p:cNvPr>
          <p:cNvSpPr txBox="1"/>
          <p:nvPr/>
        </p:nvSpPr>
        <p:spPr>
          <a:xfrm>
            <a:off x="5597550" y="3080506"/>
            <a:ext cx="4245347" cy="46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l"/>
            <a:endParaRPr lang="en-US" altLang="ko-KR" sz="1050" dirty="0">
              <a:solidFill>
                <a:srgbClr val="212529"/>
              </a:solidFill>
              <a:latin typeface="Gowun Dodum" panose="020B0600000101010101" charset="-127"/>
              <a:ea typeface="Gowun Dodum" panose="020B0600000101010101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 samples :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  현재 노드의 데이터 수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.</a:t>
            </a:r>
          </a:p>
        </p:txBody>
      </p:sp>
      <p:sp>
        <p:nvSpPr>
          <p:cNvPr id="19" name="Google Shape;103;g2c257360040_1_11">
            <a:extLst>
              <a:ext uri="{FF2B5EF4-FFF2-40B4-BE49-F238E27FC236}">
                <a16:creationId xmlns:a16="http://schemas.microsoft.com/office/drawing/2014/main" id="{A594D43A-F494-613C-E0FD-1C6E6E5776C1}"/>
              </a:ext>
            </a:extLst>
          </p:cNvPr>
          <p:cNvSpPr txBox="1"/>
          <p:nvPr/>
        </p:nvSpPr>
        <p:spPr>
          <a:xfrm>
            <a:off x="4812775" y="2241849"/>
            <a:ext cx="4245347" cy="46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l"/>
            <a:endParaRPr lang="en-US" altLang="ko-KR" sz="1050" dirty="0">
              <a:solidFill>
                <a:srgbClr val="212529"/>
              </a:solidFill>
              <a:latin typeface="Gowun Dodum" panose="020B0600000101010101" charset="-127"/>
              <a:ea typeface="Gowun Dodum" panose="020B0600000101010101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 </a:t>
            </a:r>
            <a:r>
              <a:rPr lang="en-US" altLang="ko-KR" sz="1050" dirty="0" err="1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gini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 :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 다음의 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value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안의 데이터 분포에서의 </a:t>
            </a:r>
            <a:r>
              <a:rPr lang="ko-KR" altLang="en-US" sz="1050" dirty="0" err="1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지니계수</a:t>
            </a:r>
            <a:endParaRPr lang="en-US" altLang="ko-KR" sz="1050" dirty="0">
              <a:solidFill>
                <a:srgbClr val="212529"/>
              </a:solidFill>
              <a:latin typeface="Gowun Dodum" panose="020B0600000101010101" charset="-127"/>
              <a:ea typeface="Gowun Dod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12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04D8CBF-3A2E-C307-C5DA-1B6948F12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62" y="995516"/>
            <a:ext cx="4794770" cy="3940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75C86-AE37-96BA-71DA-AB538ABB270D}"/>
              </a:ext>
            </a:extLst>
          </p:cNvPr>
          <p:cNvSpPr txBox="1"/>
          <p:nvPr/>
        </p:nvSpPr>
        <p:spPr>
          <a:xfrm>
            <a:off x="4572000" y="707650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35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max_depth</a:t>
            </a: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= 3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110985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4D8CBF-3A2E-C307-C5DA-1B6948F12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2517" y="995516"/>
            <a:ext cx="4965748" cy="413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75C86-AE37-96BA-71DA-AB538ABB270D}"/>
              </a:ext>
            </a:extLst>
          </p:cNvPr>
          <p:cNvSpPr txBox="1"/>
          <p:nvPr/>
        </p:nvSpPr>
        <p:spPr>
          <a:xfrm>
            <a:off x="4399125" y="707650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35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min_samples_split</a:t>
            </a: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= 4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811EE6-083C-197B-3C45-C29553C0951C}"/>
              </a:ext>
            </a:extLst>
          </p:cNvPr>
          <p:cNvSpPr/>
          <p:nvPr/>
        </p:nvSpPr>
        <p:spPr>
          <a:xfrm>
            <a:off x="4995333" y="4131733"/>
            <a:ext cx="1866900" cy="579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1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4D8CBF-3A2E-C307-C5DA-1B6948F12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0901" y="986881"/>
            <a:ext cx="3806556" cy="3275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75C86-AE37-96BA-71DA-AB538ABB270D}"/>
              </a:ext>
            </a:extLst>
          </p:cNvPr>
          <p:cNvSpPr txBox="1"/>
          <p:nvPr/>
        </p:nvSpPr>
        <p:spPr>
          <a:xfrm>
            <a:off x="4399125" y="707650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35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min_samples_leaf</a:t>
            </a: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= 4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44B66-A472-B657-69EA-EE257DF88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08" y="4368370"/>
            <a:ext cx="5086791" cy="6058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5C42FB-2422-8DA4-EFB8-1D730A0D727A}"/>
              </a:ext>
            </a:extLst>
          </p:cNvPr>
          <p:cNvSpPr/>
          <p:nvPr/>
        </p:nvSpPr>
        <p:spPr>
          <a:xfrm>
            <a:off x="4178300" y="3103033"/>
            <a:ext cx="1697567" cy="516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DB8787-3FB5-9403-01D4-CE5DACE146AF}"/>
              </a:ext>
            </a:extLst>
          </p:cNvPr>
          <p:cNvSpPr/>
          <p:nvPr/>
        </p:nvSpPr>
        <p:spPr>
          <a:xfrm>
            <a:off x="5645150" y="3782484"/>
            <a:ext cx="745068" cy="43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2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4D8CBF-3A2E-C307-C5DA-1B6948F12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963" y="2139097"/>
            <a:ext cx="4572001" cy="2697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75C86-AE37-96BA-71DA-AB538ABB270D}"/>
              </a:ext>
            </a:extLst>
          </p:cNvPr>
          <p:cNvSpPr txBox="1"/>
          <p:nvPr/>
        </p:nvSpPr>
        <p:spPr>
          <a:xfrm>
            <a:off x="4399125" y="880801"/>
            <a:ext cx="4572000" cy="26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05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feature_importances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CCCD94A-10F4-6942-4D9B-2B55DB264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78" y="1549636"/>
            <a:ext cx="4498095" cy="17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7AC67-2687-57C5-3A21-AD10135A792E}"/>
              </a:ext>
            </a:extLst>
          </p:cNvPr>
          <p:cNvSpPr txBox="1"/>
          <p:nvPr/>
        </p:nvSpPr>
        <p:spPr>
          <a:xfrm>
            <a:off x="1685224" y="857483"/>
            <a:ext cx="457200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</a:t>
            </a:r>
            <a:r>
              <a:rPr lang="ko-KR" altLang="en-US" sz="1350" b="1" dirty="0" err="1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과적합</a:t>
            </a:r>
            <a:r>
              <a:rPr lang="en-US" altLang="ko-KR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(Overfitting)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EA88DA3-E470-D01A-71AE-E42DF7BAA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75" y="1400320"/>
            <a:ext cx="5698349" cy="1497460"/>
          </a:xfrm>
          <a:prstGeom prst="rect">
            <a:avLst/>
          </a:prstGeom>
        </p:spPr>
      </p:pic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4F7DD23-4C39-5350-1E4C-C9EABCEC9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24" y="1502571"/>
            <a:ext cx="6175334" cy="33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2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F7DD23-4C39-5350-1E4C-C9EABCEC9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0524" y="1865823"/>
            <a:ext cx="6175334" cy="262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E7EEC2-11DC-6E1F-D7A4-410A50F229F8}"/>
              </a:ext>
            </a:extLst>
          </p:cNvPr>
          <p:cNvSpPr txBox="1"/>
          <p:nvPr/>
        </p:nvSpPr>
        <p:spPr>
          <a:xfrm>
            <a:off x="1685224" y="857483"/>
            <a:ext cx="457200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</a:t>
            </a:r>
            <a:r>
              <a:rPr lang="ko-KR" altLang="en-US" sz="1350" b="1" dirty="0" err="1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과적합</a:t>
            </a:r>
            <a:r>
              <a:rPr lang="en-US" altLang="ko-KR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(Overfitting)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3FBB6B-6502-410A-3FA6-DA85E3B49836}"/>
              </a:ext>
            </a:extLst>
          </p:cNvPr>
          <p:cNvSpPr/>
          <p:nvPr/>
        </p:nvSpPr>
        <p:spPr>
          <a:xfrm>
            <a:off x="4868335" y="2971798"/>
            <a:ext cx="152400" cy="180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6E60B0-7B12-CC87-92F7-A0799840E29F}"/>
              </a:ext>
            </a:extLst>
          </p:cNvPr>
          <p:cNvSpPr/>
          <p:nvPr/>
        </p:nvSpPr>
        <p:spPr>
          <a:xfrm>
            <a:off x="5350931" y="3107264"/>
            <a:ext cx="152400" cy="180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5985AE-D0B1-DC9C-7996-63FBC1EC4127}"/>
              </a:ext>
            </a:extLst>
          </p:cNvPr>
          <p:cNvSpPr/>
          <p:nvPr/>
        </p:nvSpPr>
        <p:spPr>
          <a:xfrm>
            <a:off x="4944534" y="3141133"/>
            <a:ext cx="152400" cy="180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5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F7DD23-4C39-5350-1E4C-C9EABCEC9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3136" y="1865823"/>
            <a:ext cx="6170110" cy="262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1CE186-FDA0-9FB0-B188-4DAA1B5A1EBB}"/>
              </a:ext>
            </a:extLst>
          </p:cNvPr>
          <p:cNvSpPr txBox="1"/>
          <p:nvPr/>
        </p:nvSpPr>
        <p:spPr>
          <a:xfrm>
            <a:off x="1685224" y="857483"/>
            <a:ext cx="457200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</a:t>
            </a:r>
            <a:r>
              <a:rPr lang="ko-KR" altLang="en-US" sz="1350" b="1" dirty="0" err="1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과적합</a:t>
            </a:r>
            <a:r>
              <a:rPr lang="en-US" altLang="ko-KR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(Overfitting)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78720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 err="1"/>
              <a:t>금상민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/>
              <a:t>김대현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 err="1"/>
              <a:t>김신웅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</a:t>
            </a:r>
            <a:r>
              <a:rPr lang="ko-KR" altLang="en-US" dirty="0" err="1"/>
              <a:t>유금헌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5 : </a:t>
            </a:r>
            <a:r>
              <a:rPr lang="ko-KR" altLang="en-US" dirty="0"/>
              <a:t>김태영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6969E9-F9A4-A398-3B9E-BE9F2959E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57971" y="1630590"/>
            <a:ext cx="3570158" cy="26776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7AC67-2687-57C5-3A21-AD10135A792E}"/>
              </a:ext>
            </a:extLst>
          </p:cNvPr>
          <p:cNvSpPr txBox="1"/>
          <p:nvPr/>
        </p:nvSpPr>
        <p:spPr>
          <a:xfrm>
            <a:off x="1685224" y="857483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실습 </a:t>
            </a:r>
            <a:r>
              <a:rPr lang="en-US" altLang="ko-KR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– </a:t>
            </a: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사용자 행동 인식 데이터 세트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7865D9F-8386-9FDC-E13D-CFF461DDB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24" y="1561215"/>
            <a:ext cx="5178239" cy="1434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7AEBD-2720-1E67-C98B-5ABFB80FA885}"/>
              </a:ext>
            </a:extLst>
          </p:cNvPr>
          <p:cNvSpPr txBox="1"/>
          <p:nvPr/>
        </p:nvSpPr>
        <p:spPr>
          <a:xfrm>
            <a:off x="1685224" y="1209349"/>
            <a:ext cx="4572000" cy="2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(1) </a:t>
            </a:r>
            <a:r>
              <a:rPr lang="ko-KR" altLang="en-US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중복된 </a:t>
            </a:r>
            <a:r>
              <a:rPr lang="en-US" altLang="ko-KR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</a:t>
            </a:r>
            <a:r>
              <a:rPr lang="ko-KR" altLang="en-US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명 확인</a:t>
            </a:r>
            <a:endParaRPr lang="ko-KR" altLang="en-US" sz="12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7" name="그림 6" descr="텍스트, 폰트, 스크린샷, 칠판이(가) 표시된 사진&#10;&#10;자동 생성된 설명">
            <a:extLst>
              <a:ext uri="{FF2B5EF4-FFF2-40B4-BE49-F238E27FC236}">
                <a16:creationId xmlns:a16="http://schemas.microsoft.com/office/drawing/2014/main" id="{9849E1A8-5052-9E45-DCB9-0B3418C18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49" y="2995805"/>
            <a:ext cx="2141075" cy="206377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D8DC9E7-28E5-58BB-C761-C2AECF6A5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64" y="3059804"/>
            <a:ext cx="2543396" cy="1931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25F9E7-D78C-203C-E3D8-46E18F0EA234}"/>
              </a:ext>
            </a:extLst>
          </p:cNvPr>
          <p:cNvSpPr txBox="1"/>
          <p:nvPr/>
        </p:nvSpPr>
        <p:spPr>
          <a:xfrm>
            <a:off x="4069588" y="3411670"/>
            <a:ext cx="13477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42</a:t>
            </a:r>
            <a:r>
              <a:rPr lang="ko-KR" alt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개의 중복된 </a:t>
            </a:r>
            <a:r>
              <a:rPr lang="en-US" altLang="ko-KR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</a:t>
            </a:r>
            <a:r>
              <a:rPr lang="ko-KR" alt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 확인</a:t>
            </a:r>
            <a:endParaRPr lang="ko-KR" altLang="en-US" sz="105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98A64B7-1A1F-0F53-B91C-B116A21BDAA8}"/>
              </a:ext>
            </a:extLst>
          </p:cNvPr>
          <p:cNvCxnSpPr/>
          <p:nvPr/>
        </p:nvCxnSpPr>
        <p:spPr>
          <a:xfrm>
            <a:off x="4069588" y="4173794"/>
            <a:ext cx="13477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693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7AC67-2687-57C5-3A21-AD10135A792E}"/>
              </a:ext>
            </a:extLst>
          </p:cNvPr>
          <p:cNvSpPr txBox="1"/>
          <p:nvPr/>
        </p:nvSpPr>
        <p:spPr>
          <a:xfrm>
            <a:off x="1685224" y="857483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실습 </a:t>
            </a:r>
            <a:r>
              <a:rPr lang="en-US" altLang="ko-KR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– </a:t>
            </a: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사용자 행동 인식 데이터 세트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7AEBD-2720-1E67-C98B-5ABFB80FA885}"/>
              </a:ext>
            </a:extLst>
          </p:cNvPr>
          <p:cNvSpPr txBox="1"/>
          <p:nvPr/>
        </p:nvSpPr>
        <p:spPr>
          <a:xfrm>
            <a:off x="1685224" y="1209349"/>
            <a:ext cx="4572000" cy="2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(2) </a:t>
            </a:r>
            <a:r>
              <a:rPr lang="ko-KR" altLang="en-US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데이터셋 </a:t>
            </a:r>
            <a:r>
              <a:rPr lang="en-US" altLang="ko-KR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info </a:t>
            </a:r>
            <a:r>
              <a:rPr lang="ko-KR" altLang="en-US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확인</a:t>
            </a:r>
            <a:endParaRPr lang="ko-KR" altLang="en-US" sz="12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C62460-33D6-92DA-F1A5-DB1EB796FF42}"/>
              </a:ext>
            </a:extLst>
          </p:cNvPr>
          <p:cNvGrpSpPr/>
          <p:nvPr/>
        </p:nvGrpSpPr>
        <p:grpSpPr>
          <a:xfrm>
            <a:off x="1240654" y="1963368"/>
            <a:ext cx="7903346" cy="1993867"/>
            <a:chOff x="1689336" y="3133144"/>
            <a:chExt cx="10537795" cy="2658488"/>
          </a:xfrm>
        </p:grpSpPr>
        <p:pic>
          <p:nvPicPr>
            <p:cNvPr id="8" name="그림 7" descr="텍스트, 폰트이(가) 표시된 사진&#10;&#10;자동 생성된 설명">
              <a:extLst>
                <a:ext uri="{FF2B5EF4-FFF2-40B4-BE49-F238E27FC236}">
                  <a16:creationId xmlns:a16="http://schemas.microsoft.com/office/drawing/2014/main" id="{DCB31ACA-8B65-220F-9BC0-33AF83B1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1677" y="3133144"/>
              <a:ext cx="3455454" cy="2112391"/>
            </a:xfrm>
            <a:prstGeom prst="rect">
              <a:avLst/>
            </a:prstGeom>
          </p:spPr>
        </p:pic>
        <p:pic>
          <p:nvPicPr>
            <p:cNvPr id="3" name="그림 2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8317E3BF-5573-6F58-FEB1-43D79E576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336" y="3141226"/>
              <a:ext cx="7211257" cy="21043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8C530E-F56F-C698-A0A9-FC321EAA6BB8}"/>
                </a:ext>
              </a:extLst>
            </p:cNvPr>
            <p:cNvSpPr txBox="1"/>
            <p:nvPr/>
          </p:nvSpPr>
          <p:spPr>
            <a:xfrm>
              <a:off x="2246964" y="5391523"/>
              <a:ext cx="575649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Dataset</a:t>
              </a:r>
              <a:r>
                <a:rPr lang="ko-KR" altLang="en-US" sz="135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은 </a:t>
              </a:r>
              <a:r>
                <a:rPr lang="en-US" altLang="ko-KR" sz="135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7352</a:t>
              </a:r>
              <a:r>
                <a:rPr lang="ko-KR" altLang="en-US" sz="135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개</a:t>
              </a:r>
              <a:r>
                <a:rPr lang="ko-KR" altLang="en-US" sz="1050" dirty="0"/>
                <a:t>로</a:t>
              </a:r>
              <a:r>
                <a:rPr lang="en-US" altLang="ko-KR" sz="135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561</a:t>
              </a:r>
              <a:r>
                <a:rPr lang="ko-KR" altLang="en-US" sz="135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개의 </a:t>
              </a:r>
              <a:r>
                <a:rPr lang="en-US" altLang="ko-KR" sz="135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feature</a:t>
              </a:r>
              <a:r>
                <a:rPr lang="ko-KR" altLang="en-US" sz="135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를 가지고 있다</a:t>
              </a:r>
              <a:r>
                <a:rPr lang="en-US" altLang="ko-KR" sz="135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.</a:t>
              </a:r>
              <a:endParaRPr lang="ko-KR" altLang="en-US" sz="105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6A080E-68EE-368F-4B80-1C5A25C8A8BE}"/>
                </a:ext>
              </a:extLst>
            </p:cNvPr>
            <p:cNvSpPr txBox="1"/>
            <p:nvPr/>
          </p:nvSpPr>
          <p:spPr>
            <a:xfrm>
              <a:off x="8003458" y="5385138"/>
              <a:ext cx="418854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Label</a:t>
              </a:r>
              <a:r>
                <a:rPr lang="ko-KR" altLang="en-US" sz="1050" dirty="0"/>
                <a:t>은 </a:t>
              </a:r>
              <a:r>
                <a:rPr lang="en-US" altLang="ko-KR" sz="1050" dirty="0"/>
                <a:t>6</a:t>
              </a:r>
              <a:r>
                <a:rPr lang="ko-KR" altLang="en-US" sz="1050" dirty="0"/>
                <a:t>가지로 고르게 </a:t>
              </a:r>
              <a:r>
                <a:rPr lang="ko-KR" altLang="en-US" sz="1050" dirty="0" err="1"/>
                <a:t>분포되어있다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98084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7AC67-2687-57C5-3A21-AD10135A792E}"/>
              </a:ext>
            </a:extLst>
          </p:cNvPr>
          <p:cNvSpPr txBox="1"/>
          <p:nvPr/>
        </p:nvSpPr>
        <p:spPr>
          <a:xfrm>
            <a:off x="1685224" y="857483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실습 </a:t>
            </a:r>
            <a:r>
              <a:rPr lang="en-US" altLang="ko-KR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– </a:t>
            </a: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사용자 행동 인식 데이터 세트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88402E-E1C8-E42A-5897-7DC13D74A2FC}"/>
              </a:ext>
            </a:extLst>
          </p:cNvPr>
          <p:cNvSpPr txBox="1"/>
          <p:nvPr/>
        </p:nvSpPr>
        <p:spPr>
          <a:xfrm>
            <a:off x="1685224" y="1209349"/>
            <a:ext cx="4572000" cy="2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(3) </a:t>
            </a:r>
            <a:r>
              <a:rPr lang="ko-KR" altLang="en-US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동작 예측 분류 </a:t>
            </a:r>
            <a:r>
              <a:rPr lang="en-US" altLang="ko-KR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(hyper parameter = default)</a:t>
            </a:r>
            <a:endParaRPr lang="ko-KR" altLang="en-US" sz="12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" name="그림 3" descr="텍스트, 칠판, 메뉴, 폰트이(가) 표시된 사진&#10;&#10;자동 생성된 설명">
            <a:extLst>
              <a:ext uri="{FF2B5EF4-FFF2-40B4-BE49-F238E27FC236}">
                <a16:creationId xmlns:a16="http://schemas.microsoft.com/office/drawing/2014/main" id="{3ECB7BBD-362E-139C-D3FE-FE78BD18D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22" y="1695957"/>
            <a:ext cx="3078506" cy="2888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CA5C0-3887-6F38-9ED7-D07FF8E92B75}"/>
              </a:ext>
            </a:extLst>
          </p:cNvPr>
          <p:cNvSpPr txBox="1"/>
          <p:nvPr/>
        </p:nvSpPr>
        <p:spPr>
          <a:xfrm>
            <a:off x="4016982" y="4735286"/>
            <a:ext cx="14934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Gowun Dodum" panose="020B0600000101010101" charset="-127"/>
                <a:ea typeface="Gowun Dodum" panose="020B0600000101010101" charset="-127"/>
              </a:rPr>
              <a:t>정확도 </a:t>
            </a:r>
            <a:r>
              <a:rPr lang="en-US" altLang="ko-KR" sz="1050" dirty="0">
                <a:latin typeface="Gowun Dodum" panose="020B0600000101010101" charset="-127"/>
                <a:ea typeface="Gowun Dodum" panose="020B0600000101010101" charset="-127"/>
              </a:rPr>
              <a:t>:</a:t>
            </a:r>
            <a:r>
              <a:rPr lang="ko-KR" altLang="en-US" sz="1050" dirty="0">
                <a:latin typeface="Gowun Dodum" panose="020B0600000101010101" charset="-127"/>
                <a:ea typeface="Gowun Dodum" panose="020B0600000101010101" charset="-127"/>
              </a:rPr>
              <a:t> </a:t>
            </a:r>
            <a:r>
              <a:rPr lang="en-US" altLang="ko-KR" sz="1050" dirty="0">
                <a:latin typeface="Gowun Dodum" panose="020B0600000101010101" charset="-127"/>
                <a:ea typeface="Gowun Dodum" panose="020B0600000101010101" charset="-127"/>
              </a:rPr>
              <a:t>85.48%</a:t>
            </a:r>
          </a:p>
        </p:txBody>
      </p:sp>
    </p:spTree>
    <p:extLst>
      <p:ext uri="{BB962C8B-B14F-4D97-AF65-F5344CB8AC3E}">
        <p14:creationId xmlns:p14="http://schemas.microsoft.com/office/powerpoint/2010/main" val="3867594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7AC67-2687-57C5-3A21-AD10135A792E}"/>
              </a:ext>
            </a:extLst>
          </p:cNvPr>
          <p:cNvSpPr txBox="1"/>
          <p:nvPr/>
        </p:nvSpPr>
        <p:spPr>
          <a:xfrm>
            <a:off x="1685224" y="857483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실습 </a:t>
            </a:r>
            <a:r>
              <a:rPr lang="en-US" altLang="ko-KR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– </a:t>
            </a: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사용자 행동 인식 데이터 세트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88402E-E1C8-E42A-5897-7DC13D74A2FC}"/>
              </a:ext>
            </a:extLst>
          </p:cNvPr>
          <p:cNvSpPr txBox="1"/>
          <p:nvPr/>
        </p:nvSpPr>
        <p:spPr>
          <a:xfrm>
            <a:off x="1685224" y="1209349"/>
            <a:ext cx="4572000" cy="2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(3) </a:t>
            </a:r>
            <a:r>
              <a:rPr lang="ko-KR" altLang="en-US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동작 예측 분류 </a:t>
            </a:r>
            <a:r>
              <a:rPr lang="en-US" altLang="ko-KR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</a:t>
            </a:r>
            <a:r>
              <a:rPr lang="en-US" altLang="ko-KR" sz="1200" b="1" dirty="0" err="1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max_depth</a:t>
            </a:r>
            <a:r>
              <a:rPr lang="en-US" altLang="ko-KR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: 6 ~24)</a:t>
            </a:r>
            <a:endParaRPr lang="ko-KR" altLang="en-US" sz="12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B7BBD-362E-139C-D3FE-FE78BD18D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960" y="2149051"/>
            <a:ext cx="3078506" cy="2372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CA5C0-3887-6F38-9ED7-D07FF8E92B75}"/>
              </a:ext>
            </a:extLst>
          </p:cNvPr>
          <p:cNvSpPr txBox="1"/>
          <p:nvPr/>
        </p:nvSpPr>
        <p:spPr>
          <a:xfrm>
            <a:off x="5399643" y="2672759"/>
            <a:ext cx="36521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Gowun Dodum" panose="020B0600000101010101" charset="-127"/>
                <a:ea typeface="Gowun Dodum" panose="020B0600000101010101" charset="-127"/>
              </a:rPr>
              <a:t>정확도 최댓값 </a:t>
            </a:r>
            <a:r>
              <a:rPr lang="en-US" altLang="ko-KR" sz="1050" dirty="0">
                <a:latin typeface="Gowun Dodum" panose="020B0600000101010101" charset="-127"/>
                <a:ea typeface="Gowun Dodum" panose="020B0600000101010101" charset="-127"/>
              </a:rPr>
              <a:t>(</a:t>
            </a:r>
            <a:r>
              <a:rPr lang="en-US" altLang="ko-KR" sz="1050" dirty="0" err="1">
                <a:latin typeface="Gowun Dodum" panose="020B0600000101010101" charset="-127"/>
                <a:ea typeface="Gowun Dodum" panose="020B0600000101010101" charset="-127"/>
              </a:rPr>
              <a:t>max_depth</a:t>
            </a:r>
            <a:r>
              <a:rPr lang="en-US" altLang="ko-KR" sz="1050" dirty="0">
                <a:latin typeface="Gowun Dodum" panose="020B0600000101010101" charset="-127"/>
                <a:ea typeface="Gowun Dodum" panose="020B0600000101010101" charset="-127"/>
              </a:rPr>
              <a:t> = 16)</a:t>
            </a:r>
            <a:r>
              <a:rPr lang="ko-KR" altLang="en-US" sz="1050" dirty="0">
                <a:latin typeface="Gowun Dodum" panose="020B0600000101010101" charset="-127"/>
                <a:ea typeface="Gowun Dodum" panose="020B0600000101010101" charset="-127"/>
              </a:rPr>
              <a:t> </a:t>
            </a:r>
            <a:r>
              <a:rPr lang="en-US" altLang="ko-KR" sz="1050" dirty="0">
                <a:latin typeface="Gowun Dodum" panose="020B0600000101010101" charset="-127"/>
                <a:ea typeface="Gowun Dodum" panose="020B0600000101010101" charset="-127"/>
              </a:rPr>
              <a:t>:</a:t>
            </a:r>
            <a:r>
              <a:rPr lang="ko-KR" altLang="en-US" sz="1050" dirty="0">
                <a:latin typeface="Gowun Dodum" panose="020B0600000101010101" charset="-127"/>
                <a:ea typeface="Gowun Dodum" panose="020B0600000101010101" charset="-127"/>
              </a:rPr>
              <a:t> </a:t>
            </a:r>
            <a:r>
              <a:rPr lang="en-US" altLang="ko-KR" sz="1050" dirty="0">
                <a:latin typeface="Gowun Dodum" panose="020B0600000101010101" charset="-127"/>
                <a:ea typeface="Gowun Dodum" panose="020B0600000101010101" charset="-127"/>
              </a:rPr>
              <a:t>85.13%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F78D6-259F-3996-A71B-38E8695D6E70}"/>
              </a:ext>
            </a:extLst>
          </p:cNvPr>
          <p:cNvSpPr txBox="1"/>
          <p:nvPr/>
        </p:nvSpPr>
        <p:spPr>
          <a:xfrm>
            <a:off x="2169967" y="1536593"/>
            <a:ext cx="65630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깊이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(depth)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가 예측 정확도에 주는 영향을 알기 위해 </a:t>
            </a:r>
            <a:r>
              <a:rPr lang="en-US" altLang="ko-KR" sz="1050" dirty="0" err="1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GridSearchCV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를 이용하여 </a:t>
            </a:r>
            <a:r>
              <a:rPr lang="en-US" altLang="ko-KR" sz="1050" dirty="0" err="1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max_depth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 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값을 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6 ~ 24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로 늘리면서 예측 성능을 측정해보았다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.</a:t>
            </a:r>
            <a:endParaRPr lang="ko-KR" altLang="en-US" sz="1050" dirty="0">
              <a:latin typeface="Gowun Dodum" panose="020B0600000101010101" charset="-127"/>
              <a:ea typeface="Gowun Dodum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30A73-7E0D-5298-041D-C06E3A6EC831}"/>
              </a:ext>
            </a:extLst>
          </p:cNvPr>
          <p:cNvSpPr txBox="1"/>
          <p:nvPr/>
        </p:nvSpPr>
        <p:spPr>
          <a:xfrm>
            <a:off x="5307466" y="3473467"/>
            <a:ext cx="38365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 err="1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max_depth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가 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16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일 때 정확도가 가장 높고 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16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을 넘어가면 정확도가 점점 떨어지는 경향을 보임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.</a:t>
            </a:r>
            <a:endParaRPr lang="ko-KR" altLang="en-US" sz="1050" dirty="0">
              <a:latin typeface="Gowun Dodum" panose="020B0600000101010101" charset="-127"/>
              <a:ea typeface="Gowun Dod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397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7AC67-2687-57C5-3A21-AD10135A792E}"/>
              </a:ext>
            </a:extLst>
          </p:cNvPr>
          <p:cNvSpPr txBox="1"/>
          <p:nvPr/>
        </p:nvSpPr>
        <p:spPr>
          <a:xfrm>
            <a:off x="1685224" y="857483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실습 </a:t>
            </a:r>
            <a:r>
              <a:rPr lang="en-US" altLang="ko-KR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– </a:t>
            </a: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사용자 행동 인식 데이터 세트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88402E-E1C8-E42A-5897-7DC13D74A2FC}"/>
              </a:ext>
            </a:extLst>
          </p:cNvPr>
          <p:cNvSpPr txBox="1"/>
          <p:nvPr/>
        </p:nvSpPr>
        <p:spPr>
          <a:xfrm>
            <a:off x="1685224" y="1209349"/>
            <a:ext cx="4572000" cy="2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(4) Test dataset </a:t>
            </a:r>
            <a:r>
              <a:rPr lang="ko-KR" altLang="en-US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에서의 정확도 측정</a:t>
            </a:r>
            <a:endParaRPr lang="ko-KR" altLang="en-US" sz="12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B7BBD-362E-139C-D3FE-FE78BD18D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6780" y="1884644"/>
            <a:ext cx="2176007" cy="1264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F78D6-259F-3996-A71B-38E8695D6E70}"/>
              </a:ext>
            </a:extLst>
          </p:cNvPr>
          <p:cNvSpPr txBox="1"/>
          <p:nvPr/>
        </p:nvSpPr>
        <p:spPr>
          <a:xfrm>
            <a:off x="2169967" y="1536593"/>
            <a:ext cx="65630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 err="1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max_depth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에 따라 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test dataset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에서의 정확도를 측정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.</a:t>
            </a:r>
            <a:endParaRPr lang="ko-KR" altLang="en-US" sz="1050" dirty="0">
              <a:latin typeface="Gowun Dodum" panose="020B0600000101010101" charset="-127"/>
              <a:ea typeface="Gowun Dodum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30A73-7E0D-5298-041D-C06E3A6EC831}"/>
              </a:ext>
            </a:extLst>
          </p:cNvPr>
          <p:cNvSpPr txBox="1"/>
          <p:nvPr/>
        </p:nvSpPr>
        <p:spPr>
          <a:xfrm>
            <a:off x="4812775" y="2247578"/>
            <a:ext cx="38365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이번엔 </a:t>
            </a:r>
            <a:r>
              <a:rPr lang="en-US" altLang="ko-KR" sz="1050" dirty="0" err="1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max_depth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가 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8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일 때 정확도가 가장 높고 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8</a:t>
            </a:r>
            <a:r>
              <a:rPr lang="ko-KR" altLang="en-US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을 넘어가면 정확도가 점점 떨어지는 경향을 보임</a:t>
            </a:r>
            <a:r>
              <a:rPr lang="en-US" altLang="ko-KR" sz="1050" dirty="0">
                <a:solidFill>
                  <a:srgbClr val="212529"/>
                </a:solidFill>
                <a:latin typeface="Gowun Dodum" panose="020B0600000101010101" charset="-127"/>
                <a:ea typeface="Gowun Dodum" panose="020B0600000101010101" charset="-127"/>
              </a:rPr>
              <a:t>.</a:t>
            </a:r>
            <a:endParaRPr lang="ko-KR" altLang="en-US" sz="1050" dirty="0">
              <a:latin typeface="Gowun Dodum" panose="020B0600000101010101" charset="-127"/>
              <a:ea typeface="Gowun Dodum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2FBBFB-6C91-EA4C-906C-7F31352FC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75" y="3837548"/>
            <a:ext cx="5782841" cy="484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27889-6DF8-E15A-1D3C-6FC2AA356851}"/>
              </a:ext>
            </a:extLst>
          </p:cNvPr>
          <p:cNvSpPr txBox="1"/>
          <p:nvPr/>
        </p:nvSpPr>
        <p:spPr>
          <a:xfrm>
            <a:off x="2872078" y="3422948"/>
            <a:ext cx="65630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max_depth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와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min_samples_split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을 같이 변경하면서 정확도를 튜닝</a:t>
            </a:r>
            <a:endParaRPr lang="ko-KR" altLang="en-US" sz="1050" dirty="0">
              <a:latin typeface="Gowun Dodum" panose="020B0600000101010101" charset="-127"/>
              <a:ea typeface="Gowun Dodum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6922F-CC57-34BC-A150-95993A3CB732}"/>
              </a:ext>
            </a:extLst>
          </p:cNvPr>
          <p:cNvSpPr txBox="1"/>
          <p:nvPr/>
        </p:nvSpPr>
        <p:spPr>
          <a:xfrm>
            <a:off x="1408975" y="4441187"/>
            <a:ext cx="58422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 err="1">
                <a:solidFill>
                  <a:srgbClr val="212529"/>
                </a:solidFill>
                <a:latin typeface="-apple-system"/>
                <a:ea typeface="Gowun Dodum" panose="020B0600000101010101"/>
              </a:rPr>
              <a:t>max_depth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  <a:ea typeface="Gowun Dodum" panose="020B0600000101010101"/>
              </a:rPr>
              <a:t>가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  <a:ea typeface="Gowun Dodum" panose="020B0600000101010101"/>
              </a:rPr>
              <a:t>8,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  <a:ea typeface="Gowun Dodum" panose="020B0600000101010101"/>
              </a:rPr>
              <a:t>min_samples_split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  <a:ea typeface="Gowun Dodum" panose="020B0600000101010101"/>
              </a:rPr>
              <a:t>이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  <a:ea typeface="Gowun Dodum" panose="020B0600000101010101"/>
              </a:rPr>
              <a:t>16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  <a:ea typeface="Gowun Dodum" panose="020B0600000101010101"/>
              </a:rPr>
              <a:t>인 경우에 가장 높은 정확도를 보임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  <a:ea typeface="Gowun Dodum" panose="020B0600000101010101"/>
              </a:rPr>
              <a:t>.</a:t>
            </a:r>
            <a:endParaRPr lang="ko-KR" altLang="en-US" sz="1050" dirty="0">
              <a:ea typeface="Gowun Dodum" panose="020B0600000101010101"/>
            </a:endParaRPr>
          </a:p>
        </p:txBody>
      </p:sp>
      <p:cxnSp>
        <p:nvCxnSpPr>
          <p:cNvPr id="12" name="Google Shape;107;g2c257360040_1_11">
            <a:extLst>
              <a:ext uri="{FF2B5EF4-FFF2-40B4-BE49-F238E27FC236}">
                <a16:creationId xmlns:a16="http://schemas.microsoft.com/office/drawing/2014/main" id="{A080DF9E-EFE1-9039-F329-2A0AE4543713}"/>
              </a:ext>
            </a:extLst>
          </p:cNvPr>
          <p:cNvCxnSpPr>
            <a:cxnSpLocks/>
          </p:cNvCxnSpPr>
          <p:nvPr/>
        </p:nvCxnSpPr>
        <p:spPr>
          <a:xfrm>
            <a:off x="1408975" y="3321875"/>
            <a:ext cx="753141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40B1C22-965F-4E0C-4B37-CA64C508D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62" y="4648094"/>
            <a:ext cx="2038754" cy="2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70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4DB96E0-3F11-4457-3B09-901413FC0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73" y="1534618"/>
            <a:ext cx="6223008" cy="3608882"/>
          </a:xfrm>
          <a:prstGeom prst="rect">
            <a:avLst/>
          </a:prstGeom>
        </p:spPr>
      </p:pic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7AC67-2687-57C5-3A21-AD10135A792E}"/>
              </a:ext>
            </a:extLst>
          </p:cNvPr>
          <p:cNvSpPr txBox="1"/>
          <p:nvPr/>
        </p:nvSpPr>
        <p:spPr>
          <a:xfrm>
            <a:off x="1685224" y="857483"/>
            <a:ext cx="4572000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 실습 </a:t>
            </a:r>
            <a:r>
              <a:rPr lang="en-US" altLang="ko-KR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– </a:t>
            </a: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사용자 행동 인식 데이터 세트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76257-B43F-49F8-EB20-3C8760EA59CD}"/>
              </a:ext>
            </a:extLst>
          </p:cNvPr>
          <p:cNvSpPr txBox="1"/>
          <p:nvPr/>
        </p:nvSpPr>
        <p:spPr>
          <a:xfrm>
            <a:off x="1685224" y="1209349"/>
            <a:ext cx="4572000" cy="2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(5) feature importances</a:t>
            </a:r>
            <a:endParaRPr lang="ko-KR" altLang="en-US" sz="12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52122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3.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앙상블 학습 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B8BB7-7745-C5D1-9F31-B8C1EB7D6338}"/>
              </a:ext>
            </a:extLst>
          </p:cNvPr>
          <p:cNvSpPr txBox="1"/>
          <p:nvPr/>
        </p:nvSpPr>
        <p:spPr>
          <a:xfrm>
            <a:off x="1799943" y="1301105"/>
            <a:ext cx="7171183" cy="548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앙상블 학습 </a:t>
            </a:r>
            <a:r>
              <a:rPr lang="en-US" altLang="ko-KR" sz="1350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: </a:t>
            </a:r>
            <a:r>
              <a:rPr lang="ko-KR" altLang="en-US" sz="1350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여러 개의 분류기</a:t>
            </a:r>
            <a:r>
              <a:rPr lang="en-US" altLang="ko-KR" sz="1350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(Classifier)</a:t>
            </a:r>
            <a:r>
              <a:rPr lang="ko-KR" altLang="en-US" sz="1350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를 생성하고 그 예측을 결합함으로써 보다 정확한 최종 예측을 도출하는 기법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D82B536-5027-F8B0-8275-3B353CDE4FE7}"/>
              </a:ext>
            </a:extLst>
          </p:cNvPr>
          <p:cNvGrpSpPr/>
          <p:nvPr/>
        </p:nvGrpSpPr>
        <p:grpSpPr>
          <a:xfrm>
            <a:off x="2691581" y="2149050"/>
            <a:ext cx="4988459" cy="1856770"/>
            <a:chOff x="1891808" y="1644023"/>
            <a:chExt cx="9619949" cy="3952487"/>
          </a:xfrm>
        </p:grpSpPr>
        <p:cxnSp>
          <p:nvCxnSpPr>
            <p:cNvPr id="11" name="Google Shape;159;g2c257360040_1_113">
              <a:extLst>
                <a:ext uri="{FF2B5EF4-FFF2-40B4-BE49-F238E27FC236}">
                  <a16:creationId xmlns:a16="http://schemas.microsoft.com/office/drawing/2014/main" id="{4E90437F-7F6F-6F34-7144-95C8EA5753D8}"/>
                </a:ext>
              </a:extLst>
            </p:cNvPr>
            <p:cNvCxnSpPr>
              <a:cxnSpLocks/>
            </p:cNvCxnSpPr>
            <p:nvPr/>
          </p:nvCxnSpPr>
          <p:spPr>
            <a:xfrm>
              <a:off x="6701782" y="2538719"/>
              <a:ext cx="0" cy="163063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" name="Google Shape;154;g2c257360040_1_113">
              <a:extLst>
                <a:ext uri="{FF2B5EF4-FFF2-40B4-BE49-F238E27FC236}">
                  <a16:creationId xmlns:a16="http://schemas.microsoft.com/office/drawing/2014/main" id="{16B5B35E-8B05-26BB-15D7-2C70D7622476}"/>
                </a:ext>
              </a:extLst>
            </p:cNvPr>
            <p:cNvSpPr/>
            <p:nvPr/>
          </p:nvSpPr>
          <p:spPr>
            <a:xfrm>
              <a:off x="4777264" y="1644023"/>
              <a:ext cx="3849035" cy="1702977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sz="1200" b="1" dirty="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앙상블</a:t>
              </a:r>
              <a:r>
                <a:rPr lang="en-US" altLang="ko-KR" sz="1200" b="1" dirty="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(Ensemble)</a:t>
              </a:r>
              <a:endParaRPr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4" name="Google Shape;156;g2c257360040_1_113">
              <a:extLst>
                <a:ext uri="{FF2B5EF4-FFF2-40B4-BE49-F238E27FC236}">
                  <a16:creationId xmlns:a16="http://schemas.microsoft.com/office/drawing/2014/main" id="{55CF99EC-7D99-851B-CC8F-85F8A3A91E9D}"/>
                </a:ext>
              </a:extLst>
            </p:cNvPr>
            <p:cNvSpPr/>
            <p:nvPr/>
          </p:nvSpPr>
          <p:spPr>
            <a:xfrm>
              <a:off x="1891808" y="4169354"/>
              <a:ext cx="2607155" cy="142715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sz="1200" b="1" dirty="0" err="1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보팅</a:t>
              </a:r>
              <a:r>
                <a:rPr lang="en-US" altLang="ko-KR" sz="1200" b="1" dirty="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(Voting)</a:t>
              </a:r>
              <a:endParaRPr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cxnSp>
          <p:nvCxnSpPr>
            <p:cNvPr id="6" name="Google Shape;158;g2c257360040_1_113">
              <a:extLst>
                <a:ext uri="{FF2B5EF4-FFF2-40B4-BE49-F238E27FC236}">
                  <a16:creationId xmlns:a16="http://schemas.microsoft.com/office/drawing/2014/main" id="{6151F3A2-BE7F-3CF1-30E3-73138F4613F5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 flipH="1">
              <a:off x="3195386" y="3347000"/>
              <a:ext cx="3506396" cy="82235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7" name="Google Shape;159;g2c257360040_1_113">
              <a:extLst>
                <a:ext uri="{FF2B5EF4-FFF2-40B4-BE49-F238E27FC236}">
                  <a16:creationId xmlns:a16="http://schemas.microsoft.com/office/drawing/2014/main" id="{639B68D7-8BB6-5544-8CB6-4C98536A7068}"/>
                </a:ext>
              </a:extLst>
            </p:cNvPr>
            <p:cNvCxnSpPr>
              <a:cxnSpLocks/>
              <a:stCxn id="3" idx="2"/>
              <a:endCxn id="18" idx="0"/>
            </p:cNvCxnSpPr>
            <p:nvPr/>
          </p:nvCxnSpPr>
          <p:spPr>
            <a:xfrm>
              <a:off x="6701782" y="3347000"/>
              <a:ext cx="3506398" cy="8223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6" name="Google Shape;156;g2c257360040_1_113">
              <a:extLst>
                <a:ext uri="{FF2B5EF4-FFF2-40B4-BE49-F238E27FC236}">
                  <a16:creationId xmlns:a16="http://schemas.microsoft.com/office/drawing/2014/main" id="{725F0FDC-E698-3794-AAF3-73903D97CA2C}"/>
                </a:ext>
              </a:extLst>
            </p:cNvPr>
            <p:cNvSpPr/>
            <p:nvPr/>
          </p:nvSpPr>
          <p:spPr>
            <a:xfrm>
              <a:off x="5398206" y="4169354"/>
              <a:ext cx="2607155" cy="142715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sz="1200" b="1" dirty="0" err="1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배깅</a:t>
              </a:r>
              <a:r>
                <a:rPr lang="en-US" altLang="ko-KR" sz="1200" b="1" dirty="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(Bagging)</a:t>
              </a:r>
              <a:endParaRPr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18" name="Google Shape;156;g2c257360040_1_113">
              <a:extLst>
                <a:ext uri="{FF2B5EF4-FFF2-40B4-BE49-F238E27FC236}">
                  <a16:creationId xmlns:a16="http://schemas.microsoft.com/office/drawing/2014/main" id="{DF561B70-F784-10BD-3750-43B1C445B4D1}"/>
                </a:ext>
              </a:extLst>
            </p:cNvPr>
            <p:cNvSpPr/>
            <p:nvPr/>
          </p:nvSpPr>
          <p:spPr>
            <a:xfrm>
              <a:off x="8904602" y="4169355"/>
              <a:ext cx="2607155" cy="142715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sz="1200" b="1" dirty="0" err="1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부스팅</a:t>
              </a:r>
              <a:r>
                <a:rPr lang="en-US" altLang="ko-KR" sz="1200" b="1" dirty="0">
                  <a:solidFill>
                    <a:schemeClr val="lt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(Boosting)</a:t>
              </a:r>
              <a:endParaRPr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62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3.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앙상블 학습 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EA97D5E-3120-58AD-2F33-38FDBDA50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65" y="1178142"/>
            <a:ext cx="5459900" cy="35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49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3.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앙상블 학습 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D578AA-E108-8A87-9F3A-2E4BD17D2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75" y="1429390"/>
            <a:ext cx="7502702" cy="3260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B43A3D-7713-D90C-341A-B2F721AF15BC}"/>
              </a:ext>
            </a:extLst>
          </p:cNvPr>
          <p:cNvSpPr txBox="1"/>
          <p:nvPr/>
        </p:nvSpPr>
        <p:spPr>
          <a:xfrm>
            <a:off x="1685224" y="857483"/>
            <a:ext cx="5032667" cy="26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05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보팅</a:t>
            </a:r>
            <a:r>
              <a:rPr lang="ko-KR" altLang="en-US" sz="10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유형 </a:t>
            </a:r>
            <a:r>
              <a:rPr lang="en-US" altLang="ko-KR" sz="10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– </a:t>
            </a:r>
            <a:r>
              <a:rPr lang="ko-KR" altLang="en-US" sz="10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하드 </a:t>
            </a:r>
            <a:r>
              <a:rPr lang="ko-KR" altLang="en-US" sz="105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보팅</a:t>
            </a:r>
            <a:r>
              <a:rPr lang="en-US" altLang="ko-KR" sz="10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(Hard Voting)</a:t>
            </a:r>
            <a:r>
              <a:rPr lang="ko-KR" altLang="en-US" sz="10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과 소프트 </a:t>
            </a:r>
            <a:r>
              <a:rPr lang="ko-KR" altLang="en-US" sz="105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보팅</a:t>
            </a:r>
            <a:r>
              <a:rPr lang="en-US" altLang="ko-KR" sz="10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(Soft Voting)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66874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3.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앙상블 학습 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44322-970E-6A10-6989-3C98A76C5A56}"/>
              </a:ext>
            </a:extLst>
          </p:cNvPr>
          <p:cNvSpPr txBox="1"/>
          <p:nvPr/>
        </p:nvSpPr>
        <p:spPr>
          <a:xfrm>
            <a:off x="1685224" y="857483"/>
            <a:ext cx="503266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보팅</a:t>
            </a:r>
            <a:r>
              <a:rPr lang="ko-KR" altLang="en-US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분류기</a:t>
            </a: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(Voting Classifier) – </a:t>
            </a:r>
            <a:r>
              <a:rPr lang="ko-KR" altLang="en-US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위스콘신</a:t>
            </a: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sz="10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유</a:t>
            </a:r>
            <a:r>
              <a:rPr lang="ko-KR" altLang="en-US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방암 데이터 세트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B14123-EBC6-81D6-74B4-57EE71A3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224" y="1431408"/>
            <a:ext cx="4612405" cy="2727335"/>
          </a:xfrm>
          <a:prstGeom prst="rect">
            <a:avLst/>
          </a:prstGeom>
        </p:spPr>
      </p:pic>
      <p:pic>
        <p:nvPicPr>
          <p:cNvPr id="6" name="그림 5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BD6E7C70-6574-091A-43EF-80CFFE9B8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975" y="3209045"/>
            <a:ext cx="3607894" cy="796836"/>
          </a:xfrm>
          <a:prstGeom prst="rect">
            <a:avLst/>
          </a:prstGeom>
        </p:spPr>
      </p:pic>
      <p:sp>
        <p:nvSpPr>
          <p:cNvPr id="9" name="Google Shape;103;g2c257360040_1_11">
            <a:extLst>
              <a:ext uri="{FF2B5EF4-FFF2-40B4-BE49-F238E27FC236}">
                <a16:creationId xmlns:a16="http://schemas.microsoft.com/office/drawing/2014/main" id="{C6EC2120-13C4-E97B-9A4F-EC7E2951AD86}"/>
              </a:ext>
            </a:extLst>
          </p:cNvPr>
          <p:cNvSpPr txBox="1"/>
          <p:nvPr/>
        </p:nvSpPr>
        <p:spPr>
          <a:xfrm>
            <a:off x="1849818" y="4247716"/>
            <a:ext cx="6807600" cy="6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※ </a:t>
            </a:r>
            <a:r>
              <a:rPr lang="ko-KR" altLang="en-US" sz="1200" b="1" dirty="0" err="1">
                <a:latin typeface="Gowun Dodum"/>
                <a:ea typeface="Gowun Dodum"/>
                <a:cs typeface="Gowun Dodum"/>
                <a:sym typeface="Gowun Dodum"/>
              </a:rPr>
              <a:t>보팅</a:t>
            </a: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 분류기를 포함한 앙상블 방법은 전반적으로 다른 단일 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ML </a:t>
            </a: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알고리즘보다 뛰어난 예측 성능을 가지는 경우가 많다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!</a:t>
            </a:r>
            <a:endParaRPr sz="1200" b="1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13673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2908DE18-3BF8-4741-E3AA-1B2D1E2EDBDD}"/>
              </a:ext>
            </a:extLst>
          </p:cNvPr>
          <p:cNvSpPr txBox="1"/>
          <p:nvPr/>
        </p:nvSpPr>
        <p:spPr>
          <a:xfrm>
            <a:off x="1506511" y="950675"/>
            <a:ext cx="6332945" cy="563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1. </a:t>
            </a:r>
            <a:r>
              <a:rPr lang="ko-KR" altLang="en-US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분류의 개요</a:t>
            </a: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indent="-457200">
              <a:lnSpc>
                <a:spcPct val="115000"/>
              </a:lnSpc>
              <a:buAutoNum type="arabicPeriod"/>
            </a:pPr>
            <a:endParaRPr lang="en-US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r>
              <a:rPr lang="en-US" altLang="ko-KR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indent="-457200">
              <a:lnSpc>
                <a:spcPct val="115000"/>
              </a:lnSpc>
              <a:buFont typeface="Arial"/>
              <a:buAutoNum type="arabicPeriod"/>
            </a:pP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r>
              <a:rPr lang="en-US" altLang="ko-KR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3. </a:t>
            </a:r>
            <a:r>
              <a:rPr lang="ko-KR" altLang="en-US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앙상블 학습</a:t>
            </a: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indent="-457200">
              <a:lnSpc>
                <a:spcPct val="115000"/>
              </a:lnSpc>
              <a:buAutoNum type="arabicPeriod" startAt="3"/>
            </a:pP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r>
              <a:rPr lang="en-US" altLang="ko-KR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4.</a:t>
            </a:r>
            <a:r>
              <a:rPr lang="ko-KR" altLang="en-US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랜덤 포레스트</a:t>
            </a: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r>
              <a:rPr lang="en-US" altLang="ko-KR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5. GBM(Gradient Boosting Machine)</a:t>
            </a:r>
          </a:p>
          <a:p>
            <a:pPr>
              <a:lnSpc>
                <a:spcPct val="115000"/>
              </a:lnSpc>
            </a:pP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r>
              <a:rPr lang="en-US" altLang="ko-KR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6.</a:t>
            </a:r>
            <a:r>
              <a:rPr lang="ko-KR" altLang="en-US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18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endParaRPr lang="ko-KR" altLang="en-US"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</a:p>
          <a:p>
            <a:pPr>
              <a:lnSpc>
                <a:spcPct val="115000"/>
              </a:lnSpc>
            </a:pPr>
            <a:endParaRPr lang="ko-KR" altLang="en-US"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indent="-457200">
              <a:lnSpc>
                <a:spcPct val="115000"/>
              </a:lnSpc>
              <a:buAutoNum type="arabicPeriod"/>
            </a:pP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9" name="Google Shape;89;p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644" y="1020158"/>
            <a:ext cx="4476524" cy="37804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BE19C0D5-299D-3F24-096F-A30305D9651F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4.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랜덤 포레스트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7cca15b40_0_43"/>
          <p:cNvSpPr/>
          <p:nvPr/>
        </p:nvSpPr>
        <p:spPr>
          <a:xfrm>
            <a:off x="0" y="-37950"/>
            <a:ext cx="1181025" cy="5219325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8" name="Google Shape;98;g2c7cca15b40_0_4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9" name="Google Shape;99;g2c7cca15b40_0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c7cca15b40_0_43"/>
          <p:cNvPicPr preferRelativeResize="0"/>
          <p:nvPr/>
        </p:nvPicPr>
        <p:blipFill rotWithShape="1">
          <a:blip r:embed="rId4">
            <a:alphaModFix/>
          </a:blip>
          <a:srcRect l="1672" r="10315" b="17232"/>
          <a:stretch/>
        </p:blipFill>
        <p:spPr>
          <a:xfrm>
            <a:off x="1237781" y="1107469"/>
            <a:ext cx="7842590" cy="2842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c7cca15b40_0_43"/>
          <p:cNvSpPr/>
          <p:nvPr/>
        </p:nvSpPr>
        <p:spPr>
          <a:xfrm>
            <a:off x="3719288" y="2560406"/>
            <a:ext cx="323325" cy="323325"/>
          </a:xfrm>
          <a:prstGeom prst="ellipse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latin typeface="Malgun Gothic" panose="020B0503020000020004" pitchFamily="34" charset="-127"/>
              <a:ea typeface="Malgun Gothic" panose="020B0503020000020004" pitchFamily="34" charset="-127"/>
              <a:cs typeface="Malgun Gothic"/>
              <a:sym typeface="Malgun Gothic"/>
            </a:endParaRPr>
          </a:p>
        </p:txBody>
      </p:sp>
      <p:sp>
        <p:nvSpPr>
          <p:cNvPr id="104" name="Google Shape;104;g2c7cca15b40_0_43"/>
          <p:cNvSpPr/>
          <p:nvPr/>
        </p:nvSpPr>
        <p:spPr>
          <a:xfrm>
            <a:off x="7224038" y="2560406"/>
            <a:ext cx="323325" cy="323325"/>
          </a:xfrm>
          <a:prstGeom prst="ellipse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latin typeface="Malgun Gothic" panose="020B0503020000020004" pitchFamily="34" charset="-127"/>
              <a:ea typeface="Malgun Gothic" panose="020B0503020000020004" pitchFamily="34" charset="-127"/>
              <a:cs typeface="Malgun Gothic"/>
              <a:sym typeface="Malgun Gothic"/>
            </a:endParaRPr>
          </a:p>
        </p:txBody>
      </p:sp>
      <p:sp>
        <p:nvSpPr>
          <p:cNvPr id="105" name="Google Shape;105;g2c7cca15b40_0_43"/>
          <p:cNvSpPr/>
          <p:nvPr/>
        </p:nvSpPr>
        <p:spPr>
          <a:xfrm>
            <a:off x="7547363" y="2560406"/>
            <a:ext cx="323325" cy="323325"/>
          </a:xfrm>
          <a:prstGeom prst="ellipse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latin typeface="Malgun Gothic" panose="020B0503020000020004" pitchFamily="34" charset="-127"/>
              <a:ea typeface="Malgun Gothic" panose="020B0503020000020004" pitchFamily="34" charset="-127"/>
              <a:cs typeface="Malgun Gothic"/>
              <a:sym typeface="Malgun Gothic"/>
            </a:endParaRPr>
          </a:p>
        </p:txBody>
      </p:sp>
      <p:sp>
        <p:nvSpPr>
          <p:cNvPr id="106" name="Google Shape;106;g2c7cca15b40_0_43"/>
          <p:cNvSpPr txBox="1"/>
          <p:nvPr/>
        </p:nvSpPr>
        <p:spPr>
          <a:xfrm>
            <a:off x="7434263" y="2237082"/>
            <a:ext cx="922725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</a:pP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ea typeface="NanumGothic" panose="020D0604000000000000" pitchFamily="34" charset="-127"/>
                <a:cs typeface="Gowun Dodum"/>
                <a:sym typeface="Gowun Dodum"/>
              </a:rPr>
              <a:t>중복 허용</a:t>
            </a:r>
            <a:endParaRPr sz="1200" dirty="0">
              <a:solidFill>
                <a:schemeClr val="accent2"/>
              </a:solidFill>
              <a:latin typeface="Arial" panose="020B0604020202020204" pitchFamily="34" charset="0"/>
              <a:ea typeface="NanumGothic" panose="020D0604000000000000" pitchFamily="34" charset="-127"/>
              <a:cs typeface="Gowun Dodum"/>
              <a:sym typeface="Gowun Dodum"/>
            </a:endParaRPr>
          </a:p>
        </p:txBody>
      </p:sp>
      <p:sp>
        <p:nvSpPr>
          <p:cNvPr id="3" name="Google Shape;115;g2c257360040_1_37">
            <a:extLst>
              <a:ext uri="{FF2B5EF4-FFF2-40B4-BE49-F238E27FC236}">
                <a16:creationId xmlns:a16="http://schemas.microsoft.com/office/drawing/2014/main" id="{8333CEE6-F388-FD31-BA80-3CBBBEBCCC44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4.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랜덤 포레스트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78D7-A7CA-F91B-79C0-A41F6708C59C}"/>
              </a:ext>
            </a:extLst>
          </p:cNvPr>
          <p:cNvSpPr txBox="1"/>
          <p:nvPr/>
        </p:nvSpPr>
        <p:spPr>
          <a:xfrm>
            <a:off x="3983243" y="4036032"/>
            <a:ext cx="233287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350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&lt;</a:t>
            </a:r>
            <a:r>
              <a:rPr lang="ko-KR" altLang="en-US" sz="1050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sz="1050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부트스트래핑</a:t>
            </a:r>
            <a:r>
              <a:rPr lang="ko-KR" altLang="en-US" sz="1050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샘플링 방식</a:t>
            </a:r>
            <a:r>
              <a:rPr lang="en-US" altLang="ko-KR" sz="1050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&gt;</a:t>
            </a:r>
            <a:endParaRPr lang="ko-KR" altLang="en-US" sz="135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7cca15b40_0_60"/>
          <p:cNvSpPr/>
          <p:nvPr/>
        </p:nvSpPr>
        <p:spPr>
          <a:xfrm>
            <a:off x="0" y="-37950"/>
            <a:ext cx="1181025" cy="5219325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12" name="Google Shape;112;g2c7cca15b40_0_6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3" name="Google Shape;113;g2c7cca15b40_0_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2c7cca15b40_0_60"/>
          <p:cNvSpPr/>
          <p:nvPr/>
        </p:nvSpPr>
        <p:spPr>
          <a:xfrm>
            <a:off x="1531307" y="2354823"/>
            <a:ext cx="7335962" cy="1186911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400"/>
            </a:pPr>
            <a:endParaRPr sz="1050"/>
          </a:p>
        </p:txBody>
      </p:sp>
      <p:sp>
        <p:nvSpPr>
          <p:cNvPr id="117" name="Google Shape;117;g2c7cca15b40_0_60"/>
          <p:cNvSpPr txBox="1"/>
          <p:nvPr/>
        </p:nvSpPr>
        <p:spPr>
          <a:xfrm>
            <a:off x="1408975" y="2411604"/>
            <a:ext cx="7458300" cy="86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</a:pPr>
            <a:r>
              <a:rPr lang="ko-KR" altLang="en-US" sz="1050" b="1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트리 기반 앙상블 알고리즘의 단점</a:t>
            </a:r>
            <a:endParaRPr lang="en-US" altLang="ko-KR" sz="1050" b="1" dirty="0">
              <a:solidFill>
                <a:schemeClr val="bg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95250" algn="ctr"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하이퍼</a:t>
            </a:r>
            <a:r>
              <a:rPr lang="ko-KR" altLang="en-US" sz="105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 파라미터가 너무 많아 튜닝이 오래 걸리는 데</a:t>
            </a:r>
            <a:r>
              <a:rPr lang="en-US" altLang="ko-KR" sz="105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,</a:t>
            </a:r>
          </a:p>
          <a:p>
            <a:pPr marL="9525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그에 비해 예측 성능은 크게 향상되지 않을 수 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525E1-06F8-5131-38A8-7CB43247DA9A}"/>
              </a:ext>
            </a:extLst>
          </p:cNvPr>
          <p:cNvSpPr txBox="1"/>
          <p:nvPr/>
        </p:nvSpPr>
        <p:spPr>
          <a:xfrm>
            <a:off x="1685224" y="857483"/>
            <a:ext cx="503266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하이퍼</a:t>
            </a:r>
            <a:r>
              <a:rPr lang="ko-KR" altLang="en-US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파라미터 및 튜닝</a:t>
            </a:r>
          </a:p>
        </p:txBody>
      </p:sp>
      <p:sp>
        <p:nvSpPr>
          <p:cNvPr id="5" name="Google Shape;115;g2c257360040_1_37">
            <a:extLst>
              <a:ext uri="{FF2B5EF4-FFF2-40B4-BE49-F238E27FC236}">
                <a16:creationId xmlns:a16="http://schemas.microsoft.com/office/drawing/2014/main" id="{2E54793A-3E9D-FCBB-D09B-2E7C2951759C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4.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랜덤 포레스트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23" name="Google Shape;123;p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" name="Google Shape;125;p6"/>
          <p:cNvGraphicFramePr/>
          <p:nvPr/>
        </p:nvGraphicFramePr>
        <p:xfrm>
          <a:off x="2120575" y="2228797"/>
          <a:ext cx="6096001" cy="1320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1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4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7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 dirty="0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파라미터 명</a:t>
                      </a:r>
                      <a:endParaRPr sz="1100" dirty="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 dirty="0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설명</a:t>
                      </a:r>
                      <a:endParaRPr sz="11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38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 err="1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n_estimators</a:t>
                      </a:r>
                      <a:endParaRPr sz="1200" b="0" i="0" dirty="0">
                        <a:latin typeface="Arial" panose="020B0604020202020204" pitchFamily="34" charset="0"/>
                        <a:ea typeface="NanumGothic" panose="020D0604000000000000" pitchFamily="34" charset="-127"/>
                        <a:cs typeface="Gowun Dodum"/>
                        <a:sym typeface="Gowun Dodum"/>
                      </a:endParaRPr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결정 트리의 개수를 지정 / 많이 설정할수록 좋은 성능을 기대할 수 있지만 수행 시간은 오래 걸린다</a:t>
                      </a:r>
                      <a:endParaRPr sz="1200" b="0" i="0" dirty="0">
                        <a:latin typeface="Arial" panose="020B0604020202020204" pitchFamily="34" charset="0"/>
                        <a:ea typeface="NanumGothic" panose="020D0604000000000000" pitchFamily="34" charset="-127"/>
                        <a:cs typeface="Gowun Dodum"/>
                        <a:sym typeface="Gowun Dodum"/>
                      </a:endParaRPr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38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 err="1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max_features</a:t>
                      </a:r>
                      <a:endParaRPr sz="1100" dirty="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결정 트리에 사용된 것과 동일하지만 기본값은 ‘</a:t>
                      </a:r>
                      <a:r>
                        <a:rPr lang="ko-KR" sz="1200" b="0" i="0" dirty="0" err="1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None’이</a:t>
                      </a:r>
                      <a:r>
                        <a:rPr lang="ko-KR" sz="1200" b="0" i="0" dirty="0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 아닌 ‘</a:t>
                      </a:r>
                      <a:r>
                        <a:rPr lang="ko-KR" sz="1200" b="0" i="0" dirty="0" err="1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auto</a:t>
                      </a:r>
                      <a:r>
                        <a:rPr lang="ko-KR" sz="1200" b="0" i="0" dirty="0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’ 즉, ‘</a:t>
                      </a:r>
                      <a:r>
                        <a:rPr lang="ko-KR" sz="1200" b="0" i="0" dirty="0" err="1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sqrt’로</a:t>
                      </a:r>
                      <a:r>
                        <a:rPr lang="ko-KR" sz="1200" b="0" i="0" dirty="0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 설정되어 있어 </a:t>
                      </a:r>
                      <a:r>
                        <a:rPr lang="ko-KR" sz="1200" b="0" i="0" dirty="0" err="1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sqrt</a:t>
                      </a:r>
                      <a:r>
                        <a:rPr lang="ko-KR" sz="1200" b="0" i="0" dirty="0">
                          <a:latin typeface="Arial" panose="020B0604020202020204" pitchFamily="34" charset="0"/>
                          <a:ea typeface="NanumGothic" panose="020D0604000000000000" pitchFamily="34" charset="-127"/>
                          <a:cs typeface="Gowun Dodum"/>
                          <a:sym typeface="Gowun Dodum"/>
                        </a:rPr>
                        <a:t>(전체 피처 개수)만큼 참조</a:t>
                      </a:r>
                      <a:endParaRPr sz="1100" dirty="0"/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8" name="Google Shape;128;p6"/>
          <p:cNvSpPr txBox="1"/>
          <p:nvPr/>
        </p:nvSpPr>
        <p:spPr>
          <a:xfrm>
            <a:off x="1107497" y="3815044"/>
            <a:ext cx="80532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Arial" panose="020B0604020202020204" pitchFamily="34" charset="0"/>
                <a:ea typeface="NanumGothic" panose="020D0604000000000000" pitchFamily="34" charset="-127"/>
                <a:cs typeface="Gowun Dodum"/>
                <a:sym typeface="Gowun Dodum"/>
              </a:rPr>
              <a:t>※ </a:t>
            </a:r>
            <a:r>
              <a:rPr lang="en-US" altLang="ko-KR" sz="1200" dirty="0" err="1">
                <a:solidFill>
                  <a:schemeClr val="dk1"/>
                </a:solidFill>
                <a:latin typeface="Arial" panose="020B0604020202020204" pitchFamily="34" charset="0"/>
                <a:ea typeface="NanumGothic" panose="020D0604000000000000" pitchFamily="34" charset="-127"/>
                <a:cs typeface="Gowun Dodum"/>
                <a:sym typeface="Gowun Dodum"/>
              </a:rPr>
              <a:t>max_depth</a:t>
            </a:r>
            <a:r>
              <a:rPr lang="en-US" altLang="ko-KR" sz="1200" dirty="0">
                <a:solidFill>
                  <a:schemeClr val="dk1"/>
                </a:solidFill>
                <a:latin typeface="Arial" panose="020B0604020202020204" pitchFamily="34" charset="0"/>
                <a:ea typeface="NanumGothic" panose="020D0604000000000000" pitchFamily="34" charset="-127"/>
                <a:cs typeface="Gowun Dodum"/>
                <a:sym typeface="Gowun Dodum"/>
              </a:rPr>
              <a:t>, </a:t>
            </a:r>
            <a:r>
              <a:rPr lang="en-US" altLang="ko-KR" sz="1200" dirty="0" err="1">
                <a:solidFill>
                  <a:schemeClr val="dk1"/>
                </a:solidFill>
                <a:latin typeface="Arial" panose="020B0604020202020204" pitchFamily="34" charset="0"/>
                <a:ea typeface="NanumGothic" panose="020D0604000000000000" pitchFamily="34" charset="-127"/>
                <a:cs typeface="Gowun Dodum"/>
                <a:sym typeface="Gowun Dodum"/>
              </a:rPr>
              <a:t>min_samples_leaf</a:t>
            </a:r>
            <a:r>
              <a:rPr lang="ko-KR" altLang="en-US" sz="1200" dirty="0" err="1">
                <a:solidFill>
                  <a:schemeClr val="dk1"/>
                </a:solidFill>
                <a:latin typeface="Arial" panose="020B0604020202020204" pitchFamily="34" charset="0"/>
                <a:ea typeface="NanumGothic" panose="020D0604000000000000" pitchFamily="34" charset="-127"/>
                <a:cs typeface="Gowun Dodum"/>
                <a:sym typeface="Gowun Dodum"/>
              </a:rPr>
              <a:t>같은</a:t>
            </a:r>
            <a:r>
              <a:rPr lang="ko-KR" altLang="en-US" sz="1200" dirty="0">
                <a:solidFill>
                  <a:schemeClr val="dk1"/>
                </a:solidFill>
                <a:latin typeface="Arial" panose="020B0604020202020204" pitchFamily="34" charset="0"/>
                <a:ea typeface="NanumGothic" panose="020D0604000000000000" pitchFamily="34" charset="-127"/>
                <a:cs typeface="Gowun Dodum"/>
                <a:sym typeface="Gowun Dodum"/>
              </a:rPr>
              <a:t> 결정 트리에서의 과적합을 개선하기 위해 사용되는 파라미터도 동일하게 적용 가능 </a:t>
            </a:r>
            <a:endParaRPr sz="1200" dirty="0">
              <a:solidFill>
                <a:schemeClr val="dk1"/>
              </a:solidFill>
              <a:latin typeface="Arial" panose="020B0604020202020204" pitchFamily="34" charset="0"/>
              <a:ea typeface="NanumGothic" panose="020D0604000000000000" pitchFamily="34" charset="-127"/>
              <a:cs typeface="Gowun Dodum"/>
              <a:sym typeface="Gowun Dodum"/>
            </a:endParaRPr>
          </a:p>
        </p:txBody>
      </p:sp>
      <p:sp>
        <p:nvSpPr>
          <p:cNvPr id="3" name="Google Shape;115;g2c257360040_1_37">
            <a:extLst>
              <a:ext uri="{FF2B5EF4-FFF2-40B4-BE49-F238E27FC236}">
                <a16:creationId xmlns:a16="http://schemas.microsoft.com/office/drawing/2014/main" id="{9BEAB479-A4CF-0099-9CB6-569346D7F033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4.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랜덤 포레스트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43388-ADE0-506B-36F3-3F8843CC8505}"/>
              </a:ext>
            </a:extLst>
          </p:cNvPr>
          <p:cNvSpPr txBox="1"/>
          <p:nvPr/>
        </p:nvSpPr>
        <p:spPr>
          <a:xfrm>
            <a:off x="1685224" y="857483"/>
            <a:ext cx="503266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하이퍼</a:t>
            </a:r>
            <a:r>
              <a:rPr lang="ko-KR" altLang="en-US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파라미터 및 튜닝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34" name="Google Shape;134;p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5" name="Google Shape;13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"/>
          <p:cNvSpPr txBox="1"/>
          <p:nvPr/>
        </p:nvSpPr>
        <p:spPr>
          <a:xfrm>
            <a:off x="1713034" y="2111476"/>
            <a:ext cx="6807600" cy="180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</a:pPr>
            <a:r>
              <a:rPr lang="ko-KR" altLang="en-US" sz="1800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여러 개의 약한 </a:t>
            </a:r>
            <a:r>
              <a:rPr lang="ko-KR" altLang="en-US" sz="1800" dirty="0" err="1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학습기</a:t>
            </a:r>
            <a:r>
              <a:rPr lang="en-US" altLang="ko-KR" sz="1800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(weak learner)</a:t>
            </a:r>
            <a:r>
              <a:rPr lang="ko-KR" altLang="en-US" sz="1800" dirty="0" err="1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를</a:t>
            </a:r>
            <a:r>
              <a:rPr lang="ko-KR" altLang="en-US" sz="1800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순차적으로 학습</a:t>
            </a:r>
            <a:r>
              <a:rPr lang="en-US" altLang="ko-KR" sz="1800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-</a:t>
            </a:r>
            <a:r>
              <a:rPr lang="ko-KR" altLang="en-US" sz="1800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예측하면서 잘못 예측한 데이터에 가중치 부여를 통해 오류를 개선해 나가면서 학습하는 방식</a:t>
            </a:r>
          </a:p>
          <a:p>
            <a:pPr marL="95250" algn="ctr">
              <a:lnSpc>
                <a:spcPct val="150000"/>
              </a:lnSpc>
            </a:pPr>
            <a:r>
              <a:rPr lang="en-US" altLang="ko-KR" sz="1800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ex) AdaBoost(Adaptive boosting), Gradient Boost</a:t>
            </a:r>
          </a:p>
        </p:txBody>
      </p:sp>
      <p:sp>
        <p:nvSpPr>
          <p:cNvPr id="3" name="Google Shape;115;g2c257360040_1_37">
            <a:extLst>
              <a:ext uri="{FF2B5EF4-FFF2-40B4-BE49-F238E27FC236}">
                <a16:creationId xmlns:a16="http://schemas.microsoft.com/office/drawing/2014/main" id="{DE1C2CC9-9BD9-F307-FB1B-5087B27908F1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5.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GBM(Gradient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Boosting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Machine)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7cca15b40_0_103"/>
          <p:cNvSpPr/>
          <p:nvPr/>
        </p:nvSpPr>
        <p:spPr>
          <a:xfrm>
            <a:off x="0" y="-37950"/>
            <a:ext cx="1181025" cy="5219325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43" name="Google Shape;143;g2c7cca15b40_0_10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g2c7cca15b40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g2c7cca15b40_0_103"/>
          <p:cNvGrpSpPr/>
          <p:nvPr/>
        </p:nvGrpSpPr>
        <p:grpSpPr>
          <a:xfrm>
            <a:off x="1570939" y="1349380"/>
            <a:ext cx="7129574" cy="3322401"/>
            <a:chOff x="1832663" y="1486150"/>
            <a:chExt cx="10145250" cy="4742900"/>
          </a:xfrm>
        </p:grpSpPr>
        <p:pic>
          <p:nvPicPr>
            <p:cNvPr id="147" name="Google Shape;147;g2c7cca15b40_0_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32663" y="1486150"/>
              <a:ext cx="10145250" cy="47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g2c7cca15b40_0_103"/>
            <p:cNvSpPr/>
            <p:nvPr/>
          </p:nvSpPr>
          <p:spPr>
            <a:xfrm>
              <a:off x="2146900" y="5715000"/>
              <a:ext cx="1950300" cy="46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endParaRPr sz="1050" dirty="0">
                <a:highlight>
                  <a:srgbClr val="0000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4C6151CC-29DF-22CC-A5B7-3AFA3E7FB85A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5.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GBM(Gradient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Boosting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Machine)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91F81-4AAD-0DB4-79F7-BFDD7B5823E4}"/>
              </a:ext>
            </a:extLst>
          </p:cNvPr>
          <p:cNvSpPr txBox="1"/>
          <p:nvPr/>
        </p:nvSpPr>
        <p:spPr>
          <a:xfrm>
            <a:off x="1685224" y="857483"/>
            <a:ext cx="503266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AdaBoost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7cca15b40_0_114"/>
          <p:cNvSpPr/>
          <p:nvPr/>
        </p:nvSpPr>
        <p:spPr>
          <a:xfrm>
            <a:off x="0" y="-37950"/>
            <a:ext cx="1181025" cy="5219325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55" name="Google Shape;155;g2c7cca15b40_0_1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6" name="Google Shape;156;g2c7cca15b40_0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g2c7cca15b40_0_114"/>
          <p:cNvGrpSpPr/>
          <p:nvPr/>
        </p:nvGrpSpPr>
        <p:grpSpPr>
          <a:xfrm>
            <a:off x="1374497" y="1114613"/>
            <a:ext cx="7608938" cy="3557175"/>
            <a:chOff x="1832663" y="1486150"/>
            <a:chExt cx="10145250" cy="4742900"/>
          </a:xfrm>
        </p:grpSpPr>
        <p:pic>
          <p:nvPicPr>
            <p:cNvPr id="159" name="Google Shape;159;g2c7cca15b40_0_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32663" y="1486150"/>
              <a:ext cx="10145250" cy="47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g2c7cca15b40_0_114"/>
            <p:cNvSpPr/>
            <p:nvPr/>
          </p:nvSpPr>
          <p:spPr>
            <a:xfrm>
              <a:off x="2146900" y="5715000"/>
              <a:ext cx="1950300" cy="46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endParaRPr sz="1050" dirty="0">
                <a:highlight>
                  <a:srgbClr val="0000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61" name="Google Shape;161;g2c7cca15b40_0_114"/>
          <p:cNvSpPr txBox="1"/>
          <p:nvPr/>
        </p:nvSpPr>
        <p:spPr>
          <a:xfrm>
            <a:off x="1408969" y="2921532"/>
            <a:ext cx="4090725" cy="6924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첫 번째 약한 학습기가 분류 기준 </a:t>
            </a: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1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로 </a:t>
            </a: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+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와 </a:t>
            </a: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–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분류</a:t>
            </a:r>
            <a:endParaRPr lang="en-US" altLang="ko-KR" sz="1200" b="1" dirty="0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95250"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※ 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동그라미 표시된 데이터는 잘못 분류된 오류 데이터</a:t>
            </a:r>
            <a:endParaRPr sz="1200" dirty="0">
              <a:solidFill>
                <a:schemeClr val="accent2"/>
              </a:solidFill>
              <a:latin typeface="Arial" panose="020B0604020202020204" pitchFamily="34" charset="0"/>
              <a:ea typeface="NanumGothic" panose="020D0604000000000000" pitchFamily="34" charset="-127"/>
              <a:cs typeface="Gowun Dodum"/>
              <a:sym typeface="Gowun Dodum"/>
            </a:endParaRPr>
          </a:p>
        </p:txBody>
      </p:sp>
      <p:sp>
        <p:nvSpPr>
          <p:cNvPr id="162" name="Google Shape;162;g2c7cca15b40_0_114"/>
          <p:cNvSpPr/>
          <p:nvPr/>
        </p:nvSpPr>
        <p:spPr>
          <a:xfrm>
            <a:off x="3084286" y="2778131"/>
            <a:ext cx="464850" cy="4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latin typeface="Malgun Gothic" panose="020B0503020000020004" pitchFamily="34" charset="-127"/>
              <a:ea typeface="Malgun Gothic" panose="020B0503020000020004" pitchFamily="34" charset="-127"/>
              <a:cs typeface="Malgun Gothic"/>
              <a:sym typeface="Malgun Gothic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5FD04176-D5BD-A72B-BB68-C01E0EE53272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5.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GBM(Gradient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Boosting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Machine)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49EA-2DCB-687E-5821-96687F9B2CDC}"/>
              </a:ext>
            </a:extLst>
          </p:cNvPr>
          <p:cNvSpPr txBox="1"/>
          <p:nvPr/>
        </p:nvSpPr>
        <p:spPr>
          <a:xfrm>
            <a:off x="1685224" y="857483"/>
            <a:ext cx="503266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AdaBoost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7cca15b40_0_127"/>
          <p:cNvSpPr/>
          <p:nvPr/>
        </p:nvSpPr>
        <p:spPr>
          <a:xfrm>
            <a:off x="0" y="-37950"/>
            <a:ext cx="1181025" cy="5219325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69" name="Google Shape;169;g2c7cca15b40_0_1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0" name="Google Shape;170;g2c7cca15b40_0_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g2c7cca15b40_0_127"/>
          <p:cNvGrpSpPr/>
          <p:nvPr/>
        </p:nvGrpSpPr>
        <p:grpSpPr>
          <a:xfrm>
            <a:off x="1374497" y="1114613"/>
            <a:ext cx="7608938" cy="3557175"/>
            <a:chOff x="1832663" y="1486150"/>
            <a:chExt cx="10145250" cy="4742900"/>
          </a:xfrm>
        </p:grpSpPr>
        <p:pic>
          <p:nvPicPr>
            <p:cNvPr id="173" name="Google Shape;173;g2c7cca15b40_0_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32663" y="1486150"/>
              <a:ext cx="10145250" cy="47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g2c7cca15b40_0_127"/>
            <p:cNvSpPr/>
            <p:nvPr/>
          </p:nvSpPr>
          <p:spPr>
            <a:xfrm>
              <a:off x="2146900" y="5715000"/>
              <a:ext cx="1950300" cy="46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endParaRPr sz="1050" dirty="0">
                <a:highlight>
                  <a:srgbClr val="0000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75" name="Google Shape;175;g2c7cca15b40_0_127"/>
          <p:cNvSpPr txBox="1"/>
          <p:nvPr/>
        </p:nvSpPr>
        <p:spPr>
          <a:xfrm>
            <a:off x="2810294" y="2940454"/>
            <a:ext cx="3462119" cy="6924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+ 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오류 데이터에 대해 가중치 값 부여 </a:t>
            </a: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-&gt; 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크기 증가</a:t>
            </a:r>
            <a:endParaRPr sz="1200" dirty="0">
              <a:solidFill>
                <a:schemeClr val="accent2"/>
              </a:solidFill>
              <a:latin typeface="Arial" panose="020B0604020202020204" pitchFamily="34" charset="0"/>
              <a:ea typeface="NanumGothic" panose="020D0604000000000000" pitchFamily="34" charset="-127"/>
              <a:cs typeface="Gowun Dodum"/>
              <a:sym typeface="Gowun Dodum"/>
            </a:endParaRPr>
          </a:p>
        </p:txBody>
      </p:sp>
      <p:sp>
        <p:nvSpPr>
          <p:cNvPr id="176" name="Google Shape;176;g2c7cca15b40_0_127"/>
          <p:cNvSpPr/>
          <p:nvPr/>
        </p:nvSpPr>
        <p:spPr>
          <a:xfrm>
            <a:off x="4308929" y="2778131"/>
            <a:ext cx="464850" cy="4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latin typeface="Malgun Gothic" panose="020B0503020000020004" pitchFamily="34" charset="-127"/>
              <a:ea typeface="Malgun Gothic" panose="020B0503020000020004" pitchFamily="34" charset="-127"/>
              <a:cs typeface="Malgun Gothic"/>
              <a:sym typeface="Malgun Gothic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4E5F6087-20B6-FEE0-F01A-804BE77B0CD2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5.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GBM(Gradient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Boosting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Machine)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DB60D-44F4-207C-2A1F-E1EBCAE7B320}"/>
              </a:ext>
            </a:extLst>
          </p:cNvPr>
          <p:cNvSpPr txBox="1"/>
          <p:nvPr/>
        </p:nvSpPr>
        <p:spPr>
          <a:xfrm>
            <a:off x="1685224" y="857483"/>
            <a:ext cx="503266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AdaBoost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7cca15b40_0_139"/>
          <p:cNvSpPr/>
          <p:nvPr/>
        </p:nvSpPr>
        <p:spPr>
          <a:xfrm>
            <a:off x="0" y="-37950"/>
            <a:ext cx="1181025" cy="5219325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83" name="Google Shape;183;g2c7cca15b40_0_13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4" name="Google Shape;184;g2c7cca15b40_0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2c7cca15b40_0_139"/>
          <p:cNvGrpSpPr/>
          <p:nvPr/>
        </p:nvGrpSpPr>
        <p:grpSpPr>
          <a:xfrm>
            <a:off x="1374497" y="1114613"/>
            <a:ext cx="7608938" cy="3557175"/>
            <a:chOff x="1832663" y="1486150"/>
            <a:chExt cx="10145250" cy="4742900"/>
          </a:xfrm>
        </p:grpSpPr>
        <p:pic>
          <p:nvPicPr>
            <p:cNvPr id="187" name="Google Shape;187;g2c7cca15b40_0_1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32663" y="1486150"/>
              <a:ext cx="10145250" cy="47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g2c7cca15b40_0_139"/>
            <p:cNvSpPr/>
            <p:nvPr/>
          </p:nvSpPr>
          <p:spPr>
            <a:xfrm>
              <a:off x="2146900" y="5715000"/>
              <a:ext cx="1950300" cy="46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endParaRPr sz="1050" dirty="0">
                <a:highlight>
                  <a:srgbClr val="0000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89" name="Google Shape;189;g2c7cca15b40_0_139"/>
          <p:cNvSpPr txBox="1"/>
          <p:nvPr/>
        </p:nvSpPr>
        <p:spPr>
          <a:xfrm>
            <a:off x="3975844" y="2921545"/>
            <a:ext cx="3512250" cy="41547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두 번째 약한 학습기가 분류 기준 </a:t>
            </a: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2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로 </a:t>
            </a: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+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와 </a:t>
            </a: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- 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분류</a:t>
            </a:r>
            <a:endParaRPr sz="1200" dirty="0">
              <a:solidFill>
                <a:schemeClr val="accent2"/>
              </a:solidFill>
              <a:latin typeface="Arial" panose="020B0604020202020204" pitchFamily="34" charset="0"/>
              <a:ea typeface="NanumGothic" panose="020D0604000000000000" pitchFamily="34" charset="-127"/>
              <a:cs typeface="Gowun Dodum"/>
              <a:sym typeface="Gowun Dodum"/>
            </a:endParaRPr>
          </a:p>
        </p:txBody>
      </p:sp>
      <p:sp>
        <p:nvSpPr>
          <p:cNvPr id="190" name="Google Shape;190;g2c7cca15b40_0_139"/>
          <p:cNvSpPr/>
          <p:nvPr/>
        </p:nvSpPr>
        <p:spPr>
          <a:xfrm>
            <a:off x="5499539" y="2766797"/>
            <a:ext cx="464850" cy="4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latin typeface="Malgun Gothic" panose="020B0503020000020004" pitchFamily="34" charset="-127"/>
              <a:ea typeface="Malgun Gothic" panose="020B0503020000020004" pitchFamily="34" charset="-127"/>
              <a:cs typeface="Malgun Gothic"/>
              <a:sym typeface="Malgun Gothic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FD102B88-481E-24DE-5322-25CE3C7CC153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5.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GBM(Gradient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Boosting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Machine)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2CD6C-3641-CEEF-1EB2-ABE281A6E2E0}"/>
              </a:ext>
            </a:extLst>
          </p:cNvPr>
          <p:cNvSpPr txBox="1"/>
          <p:nvPr/>
        </p:nvSpPr>
        <p:spPr>
          <a:xfrm>
            <a:off x="1685224" y="857483"/>
            <a:ext cx="503266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AdaBoost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7cca15b40_0_151"/>
          <p:cNvSpPr/>
          <p:nvPr/>
        </p:nvSpPr>
        <p:spPr>
          <a:xfrm>
            <a:off x="0" y="-37950"/>
            <a:ext cx="1181025" cy="5219325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97" name="Google Shape;197;g2c7cca15b40_0_15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8" name="Google Shape;198;g2c7cca15b40_0_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g2c7cca15b40_0_151"/>
          <p:cNvGrpSpPr/>
          <p:nvPr/>
        </p:nvGrpSpPr>
        <p:grpSpPr>
          <a:xfrm>
            <a:off x="1374497" y="1114613"/>
            <a:ext cx="7608938" cy="3557175"/>
            <a:chOff x="1832663" y="1486150"/>
            <a:chExt cx="10145250" cy="4742900"/>
          </a:xfrm>
        </p:grpSpPr>
        <p:pic>
          <p:nvPicPr>
            <p:cNvPr id="201" name="Google Shape;201;g2c7cca15b40_0_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32663" y="1486150"/>
              <a:ext cx="10145250" cy="47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g2c7cca15b40_0_151"/>
            <p:cNvSpPr/>
            <p:nvPr/>
          </p:nvSpPr>
          <p:spPr>
            <a:xfrm>
              <a:off x="2146900" y="5715000"/>
              <a:ext cx="1950300" cy="46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endParaRPr sz="1050" dirty="0">
                <a:highlight>
                  <a:srgbClr val="0000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03" name="Google Shape;203;g2c7cca15b40_0_151"/>
          <p:cNvSpPr txBox="1"/>
          <p:nvPr/>
        </p:nvSpPr>
        <p:spPr>
          <a:xfrm>
            <a:off x="5093465" y="2910226"/>
            <a:ext cx="3766050" cy="6924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- 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오류 데이터에 대해 더 큰 가중치 부여 </a:t>
            </a: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-&gt; 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크기 증가</a:t>
            </a:r>
            <a:endParaRPr sz="1200" dirty="0">
              <a:solidFill>
                <a:schemeClr val="accent2"/>
              </a:solidFill>
              <a:latin typeface="Arial" panose="020B0604020202020204" pitchFamily="34" charset="0"/>
              <a:ea typeface="NanumGothic" panose="020D0604000000000000" pitchFamily="34" charset="-127"/>
              <a:cs typeface="Gowun Dodum"/>
              <a:sym typeface="Gowun Dodum"/>
            </a:endParaRPr>
          </a:p>
        </p:txBody>
      </p:sp>
      <p:sp>
        <p:nvSpPr>
          <p:cNvPr id="204" name="Google Shape;204;g2c7cca15b40_0_151"/>
          <p:cNvSpPr/>
          <p:nvPr/>
        </p:nvSpPr>
        <p:spPr>
          <a:xfrm>
            <a:off x="6745500" y="2766797"/>
            <a:ext cx="464850" cy="4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latin typeface="Malgun Gothic" panose="020B0503020000020004" pitchFamily="34" charset="-127"/>
              <a:ea typeface="Malgun Gothic" panose="020B0503020000020004" pitchFamily="34" charset="-127"/>
              <a:cs typeface="Malgun Gothic"/>
              <a:sym typeface="Malgun Gothic"/>
            </a:endParaRPr>
          </a:p>
        </p:txBody>
      </p:sp>
      <p:sp>
        <p:nvSpPr>
          <p:cNvPr id="3" name="Google Shape;115;g2c257360040_1_37">
            <a:extLst>
              <a:ext uri="{FF2B5EF4-FFF2-40B4-BE49-F238E27FC236}">
                <a16:creationId xmlns:a16="http://schemas.microsoft.com/office/drawing/2014/main" id="{7E9A96A0-A66A-8ACC-8690-AFE0BF01C325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5.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GBM(Gradient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Boosting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Machine)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1A4AA-348B-51CF-E07A-8F95ACA0C969}"/>
              </a:ext>
            </a:extLst>
          </p:cNvPr>
          <p:cNvSpPr txBox="1"/>
          <p:nvPr/>
        </p:nvSpPr>
        <p:spPr>
          <a:xfrm>
            <a:off x="1685224" y="857483"/>
            <a:ext cx="503266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AdaBoost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D8063DF3-FCB3-FF15-D710-EF79F228A8AD}"/>
              </a:ext>
            </a:extLst>
          </p:cNvPr>
          <p:cNvSpPr txBox="1"/>
          <p:nvPr/>
        </p:nvSpPr>
        <p:spPr>
          <a:xfrm>
            <a:off x="1408975" y="351977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1.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분류의 개요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" name="Google Shape;98;g2c257360040_1_11">
            <a:extLst>
              <a:ext uri="{FF2B5EF4-FFF2-40B4-BE49-F238E27FC236}">
                <a16:creationId xmlns:a16="http://schemas.microsoft.com/office/drawing/2014/main" id="{6F4304DA-6ABF-D12F-261B-9BC357A7731A}"/>
              </a:ext>
            </a:extLst>
          </p:cNvPr>
          <p:cNvSpPr txBox="1"/>
          <p:nvPr/>
        </p:nvSpPr>
        <p:spPr>
          <a:xfrm>
            <a:off x="1408975" y="1288893"/>
            <a:ext cx="5524650" cy="2185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ko-KR" altLang="en-US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분류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  <a:ea typeface="Gowun Dodum" panose="020B0600000101010101"/>
              </a:rPr>
              <a:t>(Classification)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lt"/>
                <a:ea typeface="Gowun Dodum" panose="020B0600000101010101"/>
              </a:rPr>
              <a:t> </a:t>
            </a:r>
            <a:endParaRPr lang="en-US" altLang="ko-KR" b="0" i="0" dirty="0">
              <a:solidFill>
                <a:schemeClr val="tx1"/>
              </a:solidFill>
              <a:effectLst/>
              <a:latin typeface="+mn-lt"/>
              <a:ea typeface="Gowun Dodum" panose="020B0600000101010101"/>
            </a:endParaRPr>
          </a:p>
          <a:p>
            <a:endParaRPr lang="en-US" altLang="ko-KR" b="0" i="0" dirty="0">
              <a:solidFill>
                <a:schemeClr val="tx1"/>
              </a:solidFill>
              <a:effectLst/>
              <a:latin typeface="+mn-lt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lt"/>
                <a:ea typeface="Gowun Dodum" panose="020B0600000101010101"/>
              </a:rPr>
              <a:t>지도학습의 대표적인 유형</a:t>
            </a:r>
            <a:endParaRPr lang="en-US" altLang="ko-KR" dirty="0">
              <a:solidFill>
                <a:schemeClr val="tx1"/>
              </a:solidFill>
              <a:latin typeface="+mn-lt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chemeClr val="tx1"/>
              </a:solidFill>
              <a:effectLst/>
              <a:latin typeface="+mn-lt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+mn-lt"/>
                <a:ea typeface="Gowun Dodum" panose="020B0600000101010101"/>
              </a:rPr>
              <a:t>주어진 데이터를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+mn-lt"/>
                <a:ea typeface="Gowun Dodum" panose="020B0600000101010101"/>
              </a:rPr>
              <a:t>머신러닝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lt"/>
                <a:ea typeface="Gowun Dodum" panose="020B0600000101010101"/>
              </a:rPr>
              <a:t> 알고리즘으로 학습 후 모델을 생성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  <a:ea typeface="Gowun Dodum" panose="020B0600000101010101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chemeClr val="tx1"/>
              </a:solidFill>
              <a:effectLst/>
              <a:latin typeface="+mn-lt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+mn-lt"/>
                <a:ea typeface="Gowun Dodum" panose="020B0600000101010101"/>
              </a:rPr>
              <a:t>생성된 모델에 새로운 데이터 값이 주어졌을 때 미지의 레이블 값을 예측</a:t>
            </a:r>
            <a:endParaRPr lang="ko-KR" altLang="en-US" dirty="0">
              <a:solidFill>
                <a:schemeClr val="tx1"/>
              </a:solidFill>
              <a:latin typeface="+mn-lt"/>
              <a:ea typeface="Gowun Dodum" panose="020B0600000101010101"/>
            </a:endParaRPr>
          </a:p>
          <a:p>
            <a:pPr marL="342900" indent="-247650">
              <a:lnSpc>
                <a:spcPct val="150000"/>
              </a:lnSpc>
              <a:buSzPts val="1600"/>
              <a:buFont typeface="Gowun Dodum"/>
              <a:buChar char="-"/>
            </a:pPr>
            <a:endParaRPr lang="ko-KR" altLang="en-US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7cca15b40_0_163"/>
          <p:cNvSpPr/>
          <p:nvPr/>
        </p:nvSpPr>
        <p:spPr>
          <a:xfrm>
            <a:off x="0" y="-37950"/>
            <a:ext cx="1181025" cy="5219325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11" name="Google Shape;211;g2c7cca15b40_0_16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2" name="Google Shape;212;g2c7cca15b40_0_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g2c7cca15b40_0_163"/>
          <p:cNvGrpSpPr/>
          <p:nvPr/>
        </p:nvGrpSpPr>
        <p:grpSpPr>
          <a:xfrm>
            <a:off x="1374497" y="1114613"/>
            <a:ext cx="7608938" cy="3557175"/>
            <a:chOff x="1832663" y="1486150"/>
            <a:chExt cx="10145250" cy="4742900"/>
          </a:xfrm>
        </p:grpSpPr>
        <p:pic>
          <p:nvPicPr>
            <p:cNvPr id="215" name="Google Shape;215;g2c7cca15b40_0_1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32663" y="1486150"/>
              <a:ext cx="10145250" cy="47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g2c7cca15b40_0_163"/>
            <p:cNvSpPr/>
            <p:nvPr/>
          </p:nvSpPr>
          <p:spPr>
            <a:xfrm>
              <a:off x="2146900" y="5715000"/>
              <a:ext cx="1950300" cy="46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endParaRPr sz="1050" dirty="0">
                <a:highlight>
                  <a:srgbClr val="0000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17" name="Google Shape;217;g2c7cca15b40_0_163"/>
          <p:cNvSpPr txBox="1"/>
          <p:nvPr/>
        </p:nvSpPr>
        <p:spPr>
          <a:xfrm>
            <a:off x="5558021" y="2898996"/>
            <a:ext cx="3425414" cy="6924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세 번째 약한 학습기가 분류 기준 </a:t>
            </a: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3</a:t>
            </a:r>
            <a:r>
              <a:rPr lang="ko-KR" altLang="en-US" sz="1200" b="1" dirty="0" err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으로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+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와 </a:t>
            </a:r>
            <a:r>
              <a:rPr lang="en-US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- 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분류</a:t>
            </a:r>
            <a:endParaRPr sz="1200" dirty="0">
              <a:solidFill>
                <a:schemeClr val="accent2"/>
              </a:solidFill>
              <a:latin typeface="Arial" panose="020B0604020202020204" pitchFamily="34" charset="0"/>
              <a:ea typeface="NanumGothic" panose="020D0604000000000000" pitchFamily="34" charset="-127"/>
              <a:cs typeface="Gowun Dodum"/>
              <a:sym typeface="Gowun Dodum"/>
            </a:endParaRPr>
          </a:p>
        </p:txBody>
      </p:sp>
      <p:sp>
        <p:nvSpPr>
          <p:cNvPr id="218" name="Google Shape;218;g2c7cca15b40_0_163"/>
          <p:cNvSpPr/>
          <p:nvPr/>
        </p:nvSpPr>
        <p:spPr>
          <a:xfrm>
            <a:off x="8002800" y="2766797"/>
            <a:ext cx="464850" cy="4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latin typeface="Malgun Gothic" panose="020B0503020000020004" pitchFamily="34" charset="-127"/>
              <a:ea typeface="Malgun Gothic" panose="020B0503020000020004" pitchFamily="34" charset="-127"/>
              <a:cs typeface="Malgun Gothic"/>
              <a:sym typeface="Malgun Gothic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A20B9370-E62F-1B06-9F66-D7A4C5A33A45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5.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GBM(Gradient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Boosting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Machine)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060BA-0ADD-AEF3-58C2-F8BBFFAC0834}"/>
              </a:ext>
            </a:extLst>
          </p:cNvPr>
          <p:cNvSpPr txBox="1"/>
          <p:nvPr/>
        </p:nvSpPr>
        <p:spPr>
          <a:xfrm>
            <a:off x="1685224" y="857483"/>
            <a:ext cx="503266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AdaBoost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7cca15b40_0_175"/>
          <p:cNvSpPr/>
          <p:nvPr/>
        </p:nvSpPr>
        <p:spPr>
          <a:xfrm>
            <a:off x="0" y="-37950"/>
            <a:ext cx="1181025" cy="5219325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25" name="Google Shape;225;g2c7cca15b40_0_17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6" name="Google Shape;226;g2c7cca15b40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g2c7cca15b40_0_175"/>
          <p:cNvGrpSpPr/>
          <p:nvPr/>
        </p:nvGrpSpPr>
        <p:grpSpPr>
          <a:xfrm>
            <a:off x="1374497" y="1114613"/>
            <a:ext cx="7608938" cy="3557175"/>
            <a:chOff x="1832663" y="1486150"/>
            <a:chExt cx="10145250" cy="4742900"/>
          </a:xfrm>
        </p:grpSpPr>
        <p:pic>
          <p:nvPicPr>
            <p:cNvPr id="229" name="Google Shape;229;g2c7cca15b40_0_1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32663" y="1486150"/>
              <a:ext cx="10145250" cy="47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g2c7cca15b40_0_175"/>
            <p:cNvSpPr/>
            <p:nvPr/>
          </p:nvSpPr>
          <p:spPr>
            <a:xfrm>
              <a:off x="2146900" y="5715000"/>
              <a:ext cx="1950300" cy="46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endParaRPr sz="1050" dirty="0">
                <a:highlight>
                  <a:srgbClr val="0000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31" name="Google Shape;231;g2c7cca15b40_0_175"/>
          <p:cNvPicPr preferRelativeResize="0"/>
          <p:nvPr/>
        </p:nvPicPr>
        <p:blipFill rotWithShape="1">
          <a:blip r:embed="rId5">
            <a:alphaModFix/>
          </a:blip>
          <a:srcRect t="53540" r="3278" b="27564"/>
          <a:stretch/>
        </p:blipFill>
        <p:spPr>
          <a:xfrm>
            <a:off x="2202263" y="1341169"/>
            <a:ext cx="4283794" cy="801788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2" name="Google Shape;232;g2c7cca15b40_0_175"/>
          <p:cNvSpPr/>
          <p:nvPr/>
        </p:nvSpPr>
        <p:spPr>
          <a:xfrm rot="3695129">
            <a:off x="4322514" y="2762771"/>
            <a:ext cx="498847" cy="2607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latin typeface="Malgun Gothic" panose="020B0503020000020004" pitchFamily="34" charset="-127"/>
              <a:ea typeface="Malgun Gothic" panose="020B0503020000020004" pitchFamily="34" charset="-127"/>
              <a:cs typeface="Malgun Gothic"/>
              <a:sym typeface="Malgun Gothic"/>
            </a:endParaRPr>
          </a:p>
        </p:txBody>
      </p:sp>
      <p:sp>
        <p:nvSpPr>
          <p:cNvPr id="233" name="Google Shape;233;g2c7cca15b40_0_175"/>
          <p:cNvSpPr txBox="1"/>
          <p:nvPr/>
        </p:nvSpPr>
        <p:spPr>
          <a:xfrm>
            <a:off x="2746200" y="2215651"/>
            <a:ext cx="3070800" cy="6924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</a:pP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나중에 쓴 약한 학습기에 더 큰 가중치 부여</a:t>
            </a:r>
            <a:endParaRPr sz="1200" dirty="0">
              <a:solidFill>
                <a:schemeClr val="accent2"/>
              </a:solidFill>
              <a:latin typeface="Arial" panose="020B0604020202020204" pitchFamily="34" charset="0"/>
              <a:ea typeface="NanumGothic" panose="020D0604000000000000" pitchFamily="34" charset="-127"/>
              <a:cs typeface="Gowun Dodum"/>
              <a:sym typeface="Gowun Dodum"/>
            </a:endParaRPr>
          </a:p>
        </p:txBody>
      </p:sp>
      <p:sp>
        <p:nvSpPr>
          <p:cNvPr id="235" name="Google Shape;235;g2c7cca15b40_0_175"/>
          <p:cNvSpPr txBox="1"/>
          <p:nvPr/>
        </p:nvSpPr>
        <p:spPr>
          <a:xfrm>
            <a:off x="3129267" y="4650889"/>
            <a:ext cx="3942097" cy="6924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※ Gradient Boost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는 가중치 업데이트에 경사 </a:t>
            </a:r>
            <a:r>
              <a:rPr lang="ko-KR" altLang="en-US" sz="1200" b="1" dirty="0" err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하강법</a:t>
            </a:r>
            <a:r>
              <a:rPr lang="ko-KR" altLang="en-US" sz="12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이용 </a:t>
            </a:r>
            <a:endParaRPr sz="1200" dirty="0">
              <a:solidFill>
                <a:schemeClr val="accent2"/>
              </a:solidFill>
              <a:latin typeface="Arial" panose="020B0604020202020204" pitchFamily="34" charset="0"/>
              <a:ea typeface="NanumGothic" panose="020D0604000000000000" pitchFamily="34" charset="-127"/>
              <a:cs typeface="Gowun Dodum"/>
              <a:sym typeface="Gowun Dodum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B9CC85AA-8DE7-BCB5-15D3-67F9036AFD6A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5.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GBM(Gradient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Boosting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Machine)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C251C-EEBA-CF61-0932-6F362450A65C}"/>
              </a:ext>
            </a:extLst>
          </p:cNvPr>
          <p:cNvSpPr txBox="1"/>
          <p:nvPr/>
        </p:nvSpPr>
        <p:spPr>
          <a:xfrm>
            <a:off x="1685224" y="857483"/>
            <a:ext cx="503266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AdaBoost</a:t>
            </a:r>
            <a:endParaRPr lang="ko-KR" altLang="en-US" sz="135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7cca15b40_0_189"/>
          <p:cNvSpPr/>
          <p:nvPr/>
        </p:nvSpPr>
        <p:spPr>
          <a:xfrm>
            <a:off x="0" y="-37950"/>
            <a:ext cx="1181025" cy="5219325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41" name="Google Shape;241;g2c7cca15b40_0_18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2" name="Google Shape;242;g2c7cca15b40_0_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g2c7cca15b40_0_189"/>
          <p:cNvGraphicFramePr/>
          <p:nvPr/>
        </p:nvGraphicFramePr>
        <p:xfrm>
          <a:off x="1576976" y="1700526"/>
          <a:ext cx="7125482" cy="295516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8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0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파라미터 명</a:t>
                      </a:r>
                      <a:endParaRPr sz="1400" b="0" dirty="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설명</a:t>
                      </a:r>
                      <a:endParaRPr sz="1400" dirty="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loss</a:t>
                      </a:r>
                      <a:endParaRPr sz="1400" b="0" i="0" dirty="0">
                        <a:latin typeface="Arial" panose="020B0604020202020204" pitchFamily="34" charset="0"/>
                        <a:ea typeface="NanumGothic" panose="020D0604000000000000" pitchFamily="34" charset="-127"/>
                        <a:cs typeface="Gowun Dodum"/>
                        <a:sym typeface="Gowun Dodum"/>
                      </a:endParaRPr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경사 하강법에서 사용할 비용 함수 지정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기본값은 ‘</a:t>
                      </a:r>
                      <a:r>
                        <a:rPr lang="en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deviance’</a:t>
                      </a:r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0" dirty="0" err="1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learning_rate</a:t>
                      </a:r>
                      <a:endParaRPr sz="1400" dirty="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학습을 진행할 때마다 적용하는 </a:t>
                      </a: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학습률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 즉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, </a:t>
                      </a:r>
                      <a:r>
                        <a:rPr lang="en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weak learner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가 순차적으로 오류 값을 보정해 나갈 때 적용하는 계수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/ 0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과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1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사이의 값 지정 가능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수행 시간과는 반비례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성능과는 비례 관계</a:t>
                      </a:r>
                      <a:endParaRPr lang="en-US" altLang="ko-KR" sz="1400" b="0" dirty="0">
                        <a:solidFill>
                          <a:schemeClr val="dk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-&gt; </a:t>
                      </a:r>
                      <a:r>
                        <a:rPr lang="en" altLang="ko-KR" sz="1400" b="0" dirty="0" err="1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n_estimators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와 상호 보완적</a:t>
                      </a:r>
                      <a:endParaRPr sz="1400" b="0" i="0" dirty="0">
                        <a:latin typeface="Arial" panose="020B0604020202020204" pitchFamily="34" charset="0"/>
                        <a:ea typeface="NanumGothic" panose="020D0604000000000000" pitchFamily="34" charset="-127"/>
                        <a:cs typeface="Gowun Dodum"/>
                        <a:sym typeface="Gowun Dodum"/>
                      </a:endParaRPr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0" dirty="0" err="1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n_estimators</a:t>
                      </a:r>
                      <a:endParaRPr lang="ko-KR" altLang="en-US" sz="1400" dirty="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weak learner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의 개수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많을수록 예측 성능이 일정 수준까지 좋아짐</a:t>
                      </a:r>
                      <a:endParaRPr sz="1400" b="0" i="0" dirty="0">
                        <a:latin typeface="Arial" panose="020B0604020202020204" pitchFamily="34" charset="0"/>
                        <a:ea typeface="NanumGothic" panose="020D0604000000000000" pitchFamily="34" charset="-127"/>
                        <a:cs typeface="Gowun Dodum"/>
                        <a:sym typeface="Gowun Dodum"/>
                      </a:endParaRPr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subsample</a:t>
                      </a:r>
                      <a:endParaRPr lang="ko-KR" altLang="en-US"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dirty="0">
                        <a:latin typeface="Arial" panose="020B0604020202020204" pitchFamily="34" charset="0"/>
                        <a:ea typeface="NanumGothic" panose="020D0604000000000000" pitchFamily="34" charset="-127"/>
                        <a:cs typeface="Gowun Dodum"/>
                        <a:sym typeface="Gowun Dodum"/>
                      </a:endParaRPr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weak learner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가 학습에 사용하는 데이터의 샘플링 비율로 퍼센트로 입력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ex) 1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이면 전체 데이터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, 0.5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면 학습 데이터의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50%</a:t>
                      </a:r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3B960F67-FB5F-920F-282A-9405C78F415C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5.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GBM(Gradient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Boosting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Machine)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55636-0D12-C938-03FC-D2B12A621889}"/>
              </a:ext>
            </a:extLst>
          </p:cNvPr>
          <p:cNvSpPr txBox="1"/>
          <p:nvPr/>
        </p:nvSpPr>
        <p:spPr>
          <a:xfrm>
            <a:off x="1685224" y="857483"/>
            <a:ext cx="5032667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35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하이퍼</a:t>
            </a:r>
            <a:r>
              <a:rPr lang="ko-KR" altLang="en-US" sz="135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파라미터 및 튜닝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B49419-B825-56EB-B69E-3BA052826D1D}"/>
              </a:ext>
            </a:extLst>
          </p:cNvPr>
          <p:cNvSpPr txBox="1"/>
          <p:nvPr/>
        </p:nvSpPr>
        <p:spPr>
          <a:xfrm>
            <a:off x="1408975" y="1055550"/>
            <a:ext cx="81310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+mn-lt"/>
              </a:rPr>
              <a:t>GBM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에 기반하고 있지만 느린 수행 시간 및 </a:t>
            </a:r>
            <a:r>
              <a:rPr lang="ko-KR" altLang="en-US" dirty="0" err="1">
                <a:solidFill>
                  <a:schemeClr val="tx1"/>
                </a:solidFill>
                <a:latin typeface="+mn-lt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 규제 부재 등의 문제를 해결한 알고리즘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7717EE60-883A-E823-F3D0-2FEA647E6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938270"/>
              </p:ext>
            </p:extLst>
          </p:nvPr>
        </p:nvGraphicFramePr>
        <p:xfrm>
          <a:off x="1567200" y="1538903"/>
          <a:ext cx="7166400" cy="3191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Google Shape;115;g2c257360040_1_37">
            <a:extLst>
              <a:ext uri="{FF2B5EF4-FFF2-40B4-BE49-F238E27FC236}">
                <a16:creationId xmlns:a16="http://schemas.microsoft.com/office/drawing/2014/main" id="{82FBF503-6247-7014-2258-33DE6B66DBA7}"/>
              </a:ext>
            </a:extLst>
          </p:cNvPr>
          <p:cNvSpPr txBox="1"/>
          <p:nvPr/>
        </p:nvSpPr>
        <p:spPr>
          <a:xfrm>
            <a:off x="1408975" y="298521"/>
            <a:ext cx="68076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6.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4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en-US" altLang="ko-KR"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919570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957603" y="1620485"/>
            <a:ext cx="756215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i="0" dirty="0">
                <a:effectLst/>
                <a:latin typeface="NanumGothic ExtraBold"/>
                <a:ea typeface="Gowun Dodum" panose="020B0600000101010101"/>
              </a:rPr>
              <a:t>파이썬 래퍼 </a:t>
            </a:r>
            <a:r>
              <a:rPr lang="en-US" altLang="ko-KR" sz="2000" b="1" i="0" dirty="0" err="1">
                <a:effectLst/>
                <a:latin typeface="NanumGothic ExtraBold"/>
                <a:ea typeface="Gowun Dodum" panose="020B0600000101010101"/>
              </a:rPr>
              <a:t>XGBoost</a:t>
            </a:r>
            <a:r>
              <a:rPr lang="en-US" altLang="ko-KR" sz="2000" b="1" i="0" dirty="0">
                <a:effectLst/>
                <a:latin typeface="NanumGothic ExtraBold"/>
                <a:ea typeface="Gowun Dodum" panose="020B0600000101010101"/>
              </a:rPr>
              <a:t> </a:t>
            </a:r>
            <a:r>
              <a:rPr lang="ko-KR" altLang="en-US" sz="2000" b="1" i="0" dirty="0">
                <a:effectLst/>
                <a:latin typeface="NanumGothic ExtraBold"/>
                <a:ea typeface="Gowun Dodum" panose="020B0600000101010101"/>
              </a:rPr>
              <a:t>적용 </a:t>
            </a:r>
            <a:r>
              <a:rPr lang="en-US" altLang="ko-KR" sz="2000" b="1" i="0" dirty="0">
                <a:effectLst/>
                <a:latin typeface="NanumGothic ExtraBold"/>
                <a:ea typeface="Gowun Dodum" panose="020B0600000101010101"/>
              </a:rPr>
              <a:t>– </a:t>
            </a:r>
            <a:r>
              <a:rPr lang="ko-KR" altLang="en-US" sz="2000" b="1" i="0" dirty="0">
                <a:effectLst/>
                <a:latin typeface="NanumGothic ExtraBold"/>
                <a:ea typeface="Gowun Dodum" panose="020B0600000101010101"/>
              </a:rPr>
              <a:t>위스콘신 유방암 예측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11306-6B60-EA57-5FFB-D0E94BF4F2F8}"/>
              </a:ext>
            </a:extLst>
          </p:cNvPr>
          <p:cNvSpPr txBox="1"/>
          <p:nvPr/>
        </p:nvSpPr>
        <p:spPr>
          <a:xfrm>
            <a:off x="1957591" y="2217807"/>
            <a:ext cx="6174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n-lt"/>
              </a:rPr>
              <a:t>종양의 크기</a:t>
            </a:r>
            <a:r>
              <a:rPr lang="en-US" altLang="ko-KR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lt"/>
              </a:rPr>
              <a:t>모양 등의 다양한 속성값을 기반으로 악성 종양</a:t>
            </a:r>
            <a:r>
              <a:rPr lang="en-US" altLang="ko-KR" sz="2000" dirty="0">
                <a:solidFill>
                  <a:schemeClr val="tx1"/>
                </a:solidFill>
                <a:latin typeface="+mn-lt"/>
              </a:rPr>
              <a:t>(malignant), </a:t>
            </a:r>
            <a:r>
              <a:rPr lang="ko-KR" altLang="en-US" sz="2000" dirty="0">
                <a:solidFill>
                  <a:schemeClr val="tx1"/>
                </a:solidFill>
                <a:latin typeface="+mn-lt"/>
              </a:rPr>
              <a:t>양성 종양</a:t>
            </a:r>
            <a:r>
              <a:rPr lang="en-US" altLang="ko-KR" sz="2000" dirty="0">
                <a:solidFill>
                  <a:schemeClr val="tx1"/>
                </a:solidFill>
                <a:latin typeface="+mn-lt"/>
              </a:rPr>
              <a:t>(benign)</a:t>
            </a:r>
            <a:r>
              <a:rPr lang="ko-KR" altLang="en-US" sz="2000" dirty="0">
                <a:solidFill>
                  <a:schemeClr val="tx1"/>
                </a:solidFill>
                <a:latin typeface="+mn-lt"/>
              </a:rPr>
              <a:t> 이진 분류</a:t>
            </a: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2790ACB1-E616-288B-7498-BBCCF064F49A}"/>
              </a:ext>
            </a:extLst>
          </p:cNvPr>
          <p:cNvSpPr txBox="1"/>
          <p:nvPr/>
        </p:nvSpPr>
        <p:spPr>
          <a:xfrm>
            <a:off x="1408975" y="298521"/>
            <a:ext cx="68076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6.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4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en-US" altLang="ko-KR"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40840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4722A4-6DF0-6858-7DDD-D436507C5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975" y="2745241"/>
            <a:ext cx="2516849" cy="11065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689155-0F0A-1E60-610E-BF74FDCA8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63" y="1055550"/>
            <a:ext cx="6378493" cy="1638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AABBED-2A53-12F3-C8EC-329E957F06E5}"/>
              </a:ext>
            </a:extLst>
          </p:cNvPr>
          <p:cNvSpPr txBox="1"/>
          <p:nvPr/>
        </p:nvSpPr>
        <p:spPr>
          <a:xfrm>
            <a:off x="1353963" y="4047809"/>
            <a:ext cx="66092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+mn-lt"/>
              </a:rPr>
              <a:t>Target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레이블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악성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= 0, 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양성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= 1)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을 제외한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30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개의 피처 데이터 세트 존재 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47E21586-06D4-3C62-59BB-9113015EA776}"/>
              </a:ext>
            </a:extLst>
          </p:cNvPr>
          <p:cNvSpPr txBox="1"/>
          <p:nvPr/>
        </p:nvSpPr>
        <p:spPr>
          <a:xfrm>
            <a:off x="1408975" y="298521"/>
            <a:ext cx="68076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6.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4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en-US" altLang="ko-KR"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4201354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6F86C1-3D21-0B13-59BE-C63BBFFEF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55550"/>
            <a:ext cx="7086344" cy="2705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13ECC-EB2C-06DA-7655-5DCF046EB5B0}"/>
              </a:ext>
            </a:extLst>
          </p:cNvPr>
          <p:cNvSpPr txBox="1"/>
          <p:nvPr/>
        </p:nvSpPr>
        <p:spPr>
          <a:xfrm>
            <a:off x="1353963" y="4047809"/>
            <a:ext cx="7363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+mn-lt"/>
              </a:rPr>
              <a:t>569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개의 데이트세트에서 최종 학습용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409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검증용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46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테스트용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114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개 추출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273E5781-DB5D-5D46-B30D-37649BAE9395}"/>
              </a:ext>
            </a:extLst>
          </p:cNvPr>
          <p:cNvSpPr txBox="1"/>
          <p:nvPr/>
        </p:nvSpPr>
        <p:spPr>
          <a:xfrm>
            <a:off x="1408975" y="298521"/>
            <a:ext cx="68076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6.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4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en-US" altLang="ko-KR"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024362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13ECC-EB2C-06DA-7655-5DCF046EB5B0}"/>
              </a:ext>
            </a:extLst>
          </p:cNvPr>
          <p:cNvSpPr txBox="1"/>
          <p:nvPr/>
        </p:nvSpPr>
        <p:spPr>
          <a:xfrm>
            <a:off x="4799875" y="1369819"/>
            <a:ext cx="63513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lt"/>
              </a:rPr>
              <a:t>데이터들을 </a:t>
            </a:r>
            <a:r>
              <a:rPr lang="en-US" altLang="ko-KR" dirty="0" err="1">
                <a:solidFill>
                  <a:schemeClr val="tx1"/>
                </a:solidFill>
                <a:latin typeface="+mn-lt"/>
              </a:rPr>
              <a:t>XGBoost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만의 객체인 </a:t>
            </a:r>
            <a:r>
              <a:rPr lang="en-US" altLang="ko-KR" dirty="0" err="1">
                <a:solidFill>
                  <a:schemeClr val="tx1"/>
                </a:solidFill>
                <a:latin typeface="+mn-lt"/>
              </a:rPr>
              <a:t>Dmatrix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로 변환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3206B-AFC7-7C1D-0EC3-8721E0613402}"/>
              </a:ext>
            </a:extLst>
          </p:cNvPr>
          <p:cNvSpPr txBox="1"/>
          <p:nvPr/>
        </p:nvSpPr>
        <p:spPr>
          <a:xfrm>
            <a:off x="4819749" y="2754259"/>
            <a:ext cx="41513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+mn-lt"/>
              </a:rPr>
              <a:t>GBM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+mn-lt"/>
              </a:rPr>
              <a:t>학습률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(learning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rate)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와 같은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lt"/>
              </a:rPr>
              <a:t>목적함수는 이진 로지스틱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lt"/>
              </a:rPr>
              <a:t>오류 함수의 평가 성능 지표는 </a:t>
            </a:r>
            <a:r>
              <a:rPr lang="en-US" altLang="ko-KR" dirty="0" err="1">
                <a:solidFill>
                  <a:schemeClr val="tx1"/>
                </a:solidFill>
                <a:latin typeface="+mn-lt"/>
              </a:rPr>
              <a:t>logloss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+mn-lt"/>
              </a:rPr>
              <a:t>num_rounds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 (</a:t>
            </a:r>
            <a:r>
              <a:rPr lang="ko-KR" altLang="en-US" dirty="0" err="1">
                <a:solidFill>
                  <a:schemeClr val="tx1"/>
                </a:solidFill>
                <a:latin typeface="+mn-lt"/>
              </a:rPr>
              <a:t>부스팅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 반복 횟수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2E16F6-2BEB-D9C3-FB11-5ADB2A93F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77868"/>
            <a:ext cx="3383458" cy="2954130"/>
          </a:xfrm>
          <a:prstGeom prst="rect">
            <a:avLst/>
          </a:prstGeom>
        </p:spPr>
      </p:pic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691AC3A1-C0DF-F343-92B6-0A85286964C4}"/>
              </a:ext>
            </a:extLst>
          </p:cNvPr>
          <p:cNvSpPr txBox="1"/>
          <p:nvPr/>
        </p:nvSpPr>
        <p:spPr>
          <a:xfrm>
            <a:off x="1408975" y="298521"/>
            <a:ext cx="68076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6.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4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en-US" altLang="ko-KR"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517949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13ECC-EB2C-06DA-7655-5DCF046EB5B0}"/>
              </a:ext>
            </a:extLst>
          </p:cNvPr>
          <p:cNvSpPr txBox="1"/>
          <p:nvPr/>
        </p:nvSpPr>
        <p:spPr>
          <a:xfrm>
            <a:off x="4164266" y="2749141"/>
            <a:ext cx="63513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n-lt"/>
              </a:rPr>
              <a:t>조기 중단</a:t>
            </a:r>
            <a:r>
              <a:rPr lang="en-US" altLang="ko-KR" sz="1200" b="1" dirty="0">
                <a:solidFill>
                  <a:schemeClr val="tx1"/>
                </a:solidFill>
                <a:latin typeface="+mn-lt"/>
              </a:rPr>
              <a:t>(early stopping) </a:t>
            </a:r>
            <a:r>
              <a:rPr lang="en-US" altLang="ko-KR" sz="1200" dirty="0">
                <a:solidFill>
                  <a:schemeClr val="tx1"/>
                </a:solidFill>
                <a:latin typeface="+mn-lt"/>
              </a:rPr>
              <a:t>50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회 수행</a:t>
            </a:r>
            <a:endParaRPr lang="en-US" altLang="ko-KR" sz="12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+mn-lt"/>
              </a:rPr>
              <a:t>126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번</a:t>
            </a:r>
            <a:r>
              <a:rPr lang="en-US" altLang="ko-KR" sz="1200" dirty="0">
                <a:solidFill>
                  <a:schemeClr val="tx1"/>
                </a:solidFill>
                <a:latin typeface="+mn-lt"/>
              </a:rPr>
              <a:t>-176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번까지 </a:t>
            </a:r>
            <a:r>
              <a:rPr lang="en-US" altLang="ko-KR" sz="1200" dirty="0" err="1">
                <a:solidFill>
                  <a:schemeClr val="tx1"/>
                </a:solidFill>
                <a:latin typeface="+mn-lt"/>
              </a:rPr>
              <a:t>logloss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값 향상</a:t>
            </a:r>
            <a:r>
              <a:rPr lang="en-US" altLang="ko-KR" sz="1200" dirty="0">
                <a:solidFill>
                  <a:schemeClr val="tx1"/>
                </a:solidFill>
                <a:latin typeface="+mn-lt"/>
              </a:rPr>
              <a:t>X 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이므로 반복하지 않고 종료</a:t>
            </a:r>
            <a:endParaRPr lang="en-US" altLang="ko-KR" sz="12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FD313F-7C0C-15A0-6E51-3AC3A146A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65" y="913054"/>
            <a:ext cx="7745370" cy="12299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89F28F-522E-5CE3-F2F5-2EF9497F4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365" y="2230672"/>
            <a:ext cx="2897184" cy="1999774"/>
          </a:xfrm>
          <a:prstGeom prst="rect">
            <a:avLst/>
          </a:prstGeom>
        </p:spPr>
      </p:pic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FFDCB937-3CC1-6366-548D-D866AD1F5FD3}"/>
              </a:ext>
            </a:extLst>
          </p:cNvPr>
          <p:cNvSpPr txBox="1"/>
          <p:nvPr/>
        </p:nvSpPr>
        <p:spPr>
          <a:xfrm>
            <a:off x="1408975" y="298521"/>
            <a:ext cx="68076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6.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4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en-US" altLang="ko-KR"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021399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E47D6C-C964-485E-1820-5B08A02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579" y="1199396"/>
            <a:ext cx="6938641" cy="2112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A66E90-8D66-44FC-8F40-1ABBA5E380BB}"/>
              </a:ext>
            </a:extLst>
          </p:cNvPr>
          <p:cNvSpPr txBox="1"/>
          <p:nvPr/>
        </p:nvSpPr>
        <p:spPr>
          <a:xfrm>
            <a:off x="1575579" y="3555541"/>
            <a:ext cx="6351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+mn-lt"/>
              </a:rPr>
              <a:t>Xgboost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predict()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는 예측 결과 추정 확률 값을 반환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12603CC7-76F6-313A-9AC5-0E5305237FA2}"/>
              </a:ext>
            </a:extLst>
          </p:cNvPr>
          <p:cNvSpPr txBox="1"/>
          <p:nvPr/>
        </p:nvSpPr>
        <p:spPr>
          <a:xfrm>
            <a:off x="1408975" y="298521"/>
            <a:ext cx="68076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6.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4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en-US" altLang="ko-KR"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90468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19A81364-2A62-836E-3BCA-73D30D9268F1}"/>
              </a:ext>
            </a:extLst>
          </p:cNvPr>
          <p:cNvSpPr txBox="1"/>
          <p:nvPr/>
        </p:nvSpPr>
        <p:spPr>
          <a:xfrm>
            <a:off x="1408975" y="351977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1.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분류의 개요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" name="Google Shape;98;g2c257360040_1_11">
            <a:extLst>
              <a:ext uri="{FF2B5EF4-FFF2-40B4-BE49-F238E27FC236}">
                <a16:creationId xmlns:a16="http://schemas.microsoft.com/office/drawing/2014/main" id="{C8F21DF1-BF8B-7D14-DC92-6406E1E2855F}"/>
              </a:ext>
            </a:extLst>
          </p:cNvPr>
          <p:cNvSpPr txBox="1"/>
          <p:nvPr/>
        </p:nvSpPr>
        <p:spPr>
          <a:xfrm>
            <a:off x="1353963" y="1055550"/>
            <a:ext cx="5524650" cy="293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-apple-system"/>
                <a:ea typeface="Gowun Dodum" panose="020B0600000101010101"/>
              </a:rPr>
              <a:t>나이브</a:t>
            </a:r>
            <a:r>
              <a:rPr lang="ko-KR" altLang="en-US" b="0" i="0" dirty="0">
                <a:effectLst/>
                <a:latin typeface="-apple-system"/>
                <a:ea typeface="Gowun Dodum" panose="020B0600000101010101"/>
              </a:rPr>
              <a:t> </a:t>
            </a:r>
            <a:r>
              <a:rPr lang="ko-KR" altLang="en-US" b="0" i="0" dirty="0" err="1">
                <a:effectLst/>
                <a:latin typeface="-apple-system"/>
                <a:ea typeface="Gowun Dodum" panose="020B0600000101010101"/>
              </a:rPr>
              <a:t>베이즈</a:t>
            </a:r>
            <a:r>
              <a:rPr lang="en-US" altLang="ko-KR" b="0" i="0" dirty="0">
                <a:effectLst/>
                <a:latin typeface="-apple-system"/>
                <a:ea typeface="Gowun Dodum" panose="020B0600000101010101"/>
              </a:rPr>
              <a:t>(Naïve Bayes)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-apple-system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  <a:ea typeface="Gowun Dodum" panose="020B0600000101010101"/>
              </a:rPr>
              <a:t>로지스틱 회귀</a:t>
            </a:r>
            <a:r>
              <a:rPr lang="en-US" altLang="ko-KR" b="0" i="0" dirty="0">
                <a:effectLst/>
                <a:latin typeface="-apple-system"/>
                <a:ea typeface="Gowun Dodum" panose="020B0600000101010101"/>
              </a:rPr>
              <a:t>(Logistic Regression)</a:t>
            </a:r>
            <a:endParaRPr lang="en-US" altLang="ko-KR" b="0" i="0" dirty="0">
              <a:solidFill>
                <a:schemeClr val="tx1"/>
              </a:solidFill>
              <a:effectLst/>
              <a:latin typeface="-apple-system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-apple-system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-apple-system"/>
                <a:ea typeface="Gowun Dodum" panose="020B0600000101010101"/>
              </a:rPr>
              <a:t>결정트리</a:t>
            </a:r>
            <a:r>
              <a:rPr lang="en-US" altLang="ko-KR" b="0" i="0" dirty="0">
                <a:effectLst/>
                <a:latin typeface="-apple-system"/>
                <a:ea typeface="Gowun Dodum" panose="020B0600000101010101"/>
              </a:rPr>
              <a:t>(Decision Tree)</a:t>
            </a:r>
            <a:endParaRPr lang="en-US" altLang="ko-KR" dirty="0">
              <a:solidFill>
                <a:schemeClr val="tx1"/>
              </a:solidFill>
              <a:latin typeface="-apple-system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-apple-system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-apple-system"/>
                <a:ea typeface="Gowun Dodum" panose="020B0600000101010101"/>
              </a:rPr>
              <a:t>서포트 벡터 머신</a:t>
            </a:r>
            <a:r>
              <a:rPr lang="en-US" altLang="ko-KR" b="0" i="0" dirty="0">
                <a:effectLst/>
                <a:latin typeface="-apple-system"/>
                <a:ea typeface="Gowun Dodum" panose="020B0600000101010101"/>
              </a:rPr>
              <a:t>(Support Vector Machine)</a:t>
            </a:r>
            <a:endParaRPr lang="en-US" altLang="ko-KR" dirty="0">
              <a:solidFill>
                <a:schemeClr val="tx1"/>
              </a:solidFill>
              <a:latin typeface="-apple-system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-apple-system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-apple-system"/>
                <a:ea typeface="Gowun Dodum" panose="020B0600000101010101"/>
              </a:rPr>
              <a:t>최소 근접 알고리즘</a:t>
            </a:r>
            <a:r>
              <a:rPr lang="en-US" altLang="ko-KR" b="0" i="0" dirty="0">
                <a:effectLst/>
                <a:latin typeface="-apple-system"/>
                <a:ea typeface="Gowun Dodum" panose="020B0600000101010101"/>
              </a:rPr>
              <a:t>(Nearest Neighbor)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-apple-system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-apple-system"/>
                <a:ea typeface="Gowun Dodum" panose="020B0600000101010101"/>
              </a:rPr>
              <a:t>신경망</a:t>
            </a:r>
            <a:r>
              <a:rPr lang="en-US" altLang="ko-KR" b="0" i="0" dirty="0">
                <a:effectLst/>
                <a:latin typeface="-apple-system"/>
                <a:ea typeface="Gowun Dodum" panose="020B0600000101010101"/>
              </a:rPr>
              <a:t>(Neural Network)</a:t>
            </a:r>
            <a:endParaRPr lang="en-US" altLang="ko-KR" dirty="0">
              <a:solidFill>
                <a:schemeClr val="tx1"/>
              </a:solidFill>
              <a:latin typeface="-apple-system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-apple-system"/>
              <a:ea typeface="Gowun Dodum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-apple-system"/>
                <a:ea typeface="Gowun Dodum" panose="020B0600000101010101"/>
              </a:rPr>
              <a:t>앙상블</a:t>
            </a:r>
            <a:r>
              <a:rPr lang="en-US" altLang="ko-KR" b="0" i="0" dirty="0">
                <a:effectLst/>
                <a:latin typeface="-apple-system"/>
                <a:ea typeface="Gowun Dodum" panose="020B0600000101010101"/>
              </a:rPr>
              <a:t>(Ensemble</a:t>
            </a:r>
            <a:endParaRPr lang="ko-KR" altLang="en-US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811113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69B70B-6BDC-2F92-0445-75148E598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51" y="807355"/>
            <a:ext cx="5392437" cy="4082362"/>
          </a:xfrm>
          <a:prstGeom prst="rect">
            <a:avLst/>
          </a:prstGeom>
        </p:spPr>
      </p:pic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173F86A9-9E02-C03D-1C4D-030361477166}"/>
              </a:ext>
            </a:extLst>
          </p:cNvPr>
          <p:cNvSpPr txBox="1"/>
          <p:nvPr/>
        </p:nvSpPr>
        <p:spPr>
          <a:xfrm>
            <a:off x="1353963" y="253783"/>
            <a:ext cx="68076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6.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4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en-US" altLang="ko-KR"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534198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EF2002-BF0E-BEDF-4CA8-A9D752EBC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86927"/>
            <a:ext cx="5370678" cy="4969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EA2869-86AB-9B40-0489-74E84928699E}"/>
              </a:ext>
            </a:extLst>
          </p:cNvPr>
          <p:cNvSpPr txBox="1"/>
          <p:nvPr/>
        </p:nvSpPr>
        <p:spPr>
          <a:xfrm>
            <a:off x="6551026" y="2048530"/>
            <a:ext cx="286682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  <a:latin typeface="+mn-lt"/>
              </a:rPr>
              <a:t>Xgboost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의 </a:t>
            </a:r>
            <a:r>
              <a:rPr lang="en-US" altLang="ko-KR" sz="1200" dirty="0" err="1">
                <a:solidFill>
                  <a:schemeClr val="tx1"/>
                </a:solidFill>
                <a:latin typeface="+mn-lt"/>
              </a:rPr>
              <a:t>plot_importance</a:t>
            </a:r>
            <a:r>
              <a:rPr lang="en-US" altLang="ko-KR" sz="1200" dirty="0">
                <a:solidFill>
                  <a:schemeClr val="tx1"/>
                </a:solidFill>
                <a:latin typeface="+mn-lt"/>
              </a:rPr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피처의 중요도를 막대그래프 형식으로 표현</a:t>
            </a:r>
            <a:endParaRPr lang="en-US" altLang="ko-KR" sz="1200" dirty="0">
              <a:solidFill>
                <a:schemeClr val="tx1"/>
              </a:solidFill>
              <a:latin typeface="+mn-lt"/>
            </a:endParaRPr>
          </a:p>
          <a:p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8209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1415675"/>
            <a:ext cx="75621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i="0" dirty="0" err="1">
                <a:effectLst/>
                <a:latin typeface="NanumGothic ExtraBold"/>
              </a:rPr>
              <a:t>사이킷런</a:t>
            </a:r>
            <a:r>
              <a:rPr lang="ko-KR" altLang="en-US" sz="2000" b="1" i="0" dirty="0">
                <a:effectLst/>
                <a:latin typeface="NanumGothic ExtraBold"/>
              </a:rPr>
              <a:t> 래퍼 </a:t>
            </a:r>
            <a:r>
              <a:rPr lang="en-US" altLang="ko-KR" sz="2000" b="1" i="0" dirty="0" err="1">
                <a:effectLst/>
                <a:latin typeface="NanumGothic ExtraBold"/>
              </a:rPr>
              <a:t>XGBoost</a:t>
            </a:r>
            <a:r>
              <a:rPr lang="ko-KR" altLang="en-US" sz="2000" b="1" i="0" dirty="0">
                <a:effectLst/>
                <a:latin typeface="NanumGothic ExtraBold"/>
              </a:rPr>
              <a:t>의 개요 및 적용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A66E90-8D66-44FC-8F40-1ABBA5E380BB}"/>
              </a:ext>
            </a:extLst>
          </p:cNvPr>
          <p:cNvSpPr txBox="1"/>
          <p:nvPr/>
        </p:nvSpPr>
        <p:spPr>
          <a:xfrm>
            <a:off x="1353963" y="2094696"/>
            <a:ext cx="732672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+mn-lt"/>
              </a:rPr>
              <a:t>사이킷런의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 프레임워크와 연동하기 위해 개발된 </a:t>
            </a:r>
            <a:r>
              <a:rPr lang="ko-KR" altLang="en-US" dirty="0" err="1">
                <a:solidFill>
                  <a:schemeClr val="tx1"/>
                </a:solidFill>
                <a:latin typeface="+mn-lt"/>
              </a:rPr>
              <a:t>사이킷런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 전용의 </a:t>
            </a:r>
            <a:r>
              <a:rPr lang="en-US" altLang="ko-KR" dirty="0" err="1">
                <a:solidFill>
                  <a:schemeClr val="tx1"/>
                </a:solidFill>
                <a:latin typeface="+mn-lt"/>
              </a:rPr>
              <a:t>XGBoost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래퍼 클래스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lt"/>
              </a:rPr>
              <a:t>분류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=&gt; </a:t>
            </a:r>
            <a:r>
              <a:rPr lang="en-US" altLang="ko-KR" dirty="0" err="1">
                <a:solidFill>
                  <a:schemeClr val="tx1"/>
                </a:solidFill>
                <a:latin typeface="+mn-lt"/>
              </a:rPr>
              <a:t>XGBClassfier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lt"/>
              </a:rPr>
              <a:t>회귀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=&gt; </a:t>
            </a:r>
            <a:r>
              <a:rPr lang="en-US" altLang="ko-KR" dirty="0" err="1">
                <a:solidFill>
                  <a:schemeClr val="tx1"/>
                </a:solidFill>
                <a:latin typeface="+mn-lt"/>
              </a:rPr>
              <a:t>XGBRegressor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29A76E76-A6D7-42FF-3B2B-B776B76CA48D}"/>
              </a:ext>
            </a:extLst>
          </p:cNvPr>
          <p:cNvSpPr txBox="1"/>
          <p:nvPr/>
        </p:nvSpPr>
        <p:spPr>
          <a:xfrm>
            <a:off x="1408975" y="298521"/>
            <a:ext cx="68076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6.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4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en-US" altLang="ko-KR"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sz="2200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4284208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B33EFA-80A5-FEF1-6541-85C9BA366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197795"/>
            <a:ext cx="5372566" cy="15774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B8FD3F-1889-93BB-473E-561F5FC09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2775272"/>
            <a:ext cx="3566469" cy="1981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022AA6-EFC2-7FC5-F1BA-2E501DCE6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975" y="2973409"/>
            <a:ext cx="4730400" cy="1017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4D7B89-3AB4-5C4B-D75D-4F1EEE84BBF1}"/>
              </a:ext>
            </a:extLst>
          </p:cNvPr>
          <p:cNvSpPr txBox="1"/>
          <p:nvPr/>
        </p:nvSpPr>
        <p:spPr>
          <a:xfrm>
            <a:off x="1312079" y="4177369"/>
            <a:ext cx="7326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lt"/>
              </a:rPr>
              <a:t>앞선 예제에 </a:t>
            </a:r>
            <a:r>
              <a:rPr lang="en-US" altLang="ko-KR" dirty="0" err="1">
                <a:solidFill>
                  <a:schemeClr val="tx1"/>
                </a:solidFill>
                <a:latin typeface="+mn-lt"/>
              </a:rPr>
              <a:t>XGBClassifier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를 적용</a:t>
            </a:r>
            <a:endParaRPr lang="en-US" altLang="ko-KR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7FCD190E-F48A-E60D-C5E9-E5A2CCA4C9C9}"/>
              </a:ext>
            </a:extLst>
          </p:cNvPr>
          <p:cNvSpPr txBox="1"/>
          <p:nvPr/>
        </p:nvSpPr>
        <p:spPr>
          <a:xfrm>
            <a:off x="1408975" y="298521"/>
            <a:ext cx="68076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6.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24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lang="en-US" altLang="ko-KR"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3043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Google Shape;98;g2c257360040_1_11">
            <a:extLst>
              <a:ext uri="{FF2B5EF4-FFF2-40B4-BE49-F238E27FC236}">
                <a16:creationId xmlns:a16="http://schemas.microsoft.com/office/drawing/2014/main" id="{703791CB-AD42-AFE9-1B58-BC6201613A72}"/>
              </a:ext>
            </a:extLst>
          </p:cNvPr>
          <p:cNvSpPr txBox="1"/>
          <p:nvPr/>
        </p:nvSpPr>
        <p:spPr>
          <a:xfrm>
            <a:off x="1809675" y="1055550"/>
            <a:ext cx="5524650" cy="6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 indent="-247650">
              <a:lnSpc>
                <a:spcPct val="150000"/>
              </a:lnSpc>
              <a:buSzPts val="1600"/>
              <a:buFont typeface="Gowun Dodum"/>
              <a:buChar char="-"/>
            </a:pP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결정 트리 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: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데이터에 있는 규칙을 학습을 통해 자동으로 찾아내 트리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(Tree)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기반의 분류 규칙을 만드는 것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6" name="Google Shape;165;g2c257360040_1_113">
            <a:extLst>
              <a:ext uri="{FF2B5EF4-FFF2-40B4-BE49-F238E27FC236}">
                <a16:creationId xmlns:a16="http://schemas.microsoft.com/office/drawing/2014/main" id="{669C7F85-6814-E035-2323-507F63B23FE2}"/>
              </a:ext>
            </a:extLst>
          </p:cNvPr>
          <p:cNvGraphicFramePr/>
          <p:nvPr/>
        </p:nvGraphicFramePr>
        <p:xfrm>
          <a:off x="5872782" y="1965128"/>
          <a:ext cx="2981639" cy="159724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5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18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lt1"/>
                          </a:solidFill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구성 요소</a:t>
                      </a:r>
                      <a:endParaRPr sz="1200" b="1" dirty="0">
                        <a:solidFill>
                          <a:schemeClr val="lt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264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2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규칙 노드</a:t>
                      </a:r>
                      <a:endParaRPr sz="1100" b="1" dirty="0"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owun Dodum"/>
                          <a:ea typeface="Gowun Dodum"/>
                          <a:sym typeface="Gowun Dodum"/>
                        </a:rPr>
                        <a:t>규칙 조건</a:t>
                      </a:r>
                    </a:p>
                  </a:txBody>
                  <a:tcPr marL="68569" marR="68569" marT="68569" marB="68569" anchor="ctr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6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리프 노드</a:t>
                      </a:r>
                      <a:endParaRPr sz="1100" b="1" dirty="0"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Gowun Dodum"/>
                          <a:ea typeface="Gowun Dodum"/>
                          <a:sym typeface="Gowun Dodum"/>
                        </a:rPr>
                        <a:t>결정된 클래스 값</a:t>
                      </a:r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" name="Google Shape;156;g2c257360040_1_113">
            <a:extLst>
              <a:ext uri="{FF2B5EF4-FFF2-40B4-BE49-F238E27FC236}">
                <a16:creationId xmlns:a16="http://schemas.microsoft.com/office/drawing/2014/main" id="{B082EE28-EF4B-BBA0-DC12-DAE6167B0C33}"/>
              </a:ext>
            </a:extLst>
          </p:cNvPr>
          <p:cNvSpPr/>
          <p:nvPr/>
        </p:nvSpPr>
        <p:spPr>
          <a:xfrm>
            <a:off x="1494775" y="3197115"/>
            <a:ext cx="908673" cy="263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400"/>
            </a:pPr>
            <a:r>
              <a:rPr lang="ko-KR" altLang="en-US"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리프 노드</a:t>
            </a:r>
            <a:endParaRPr sz="1200" b="1" dirty="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" name="Google Shape;154;g2c257360040_1_113">
            <a:extLst>
              <a:ext uri="{FF2B5EF4-FFF2-40B4-BE49-F238E27FC236}">
                <a16:creationId xmlns:a16="http://schemas.microsoft.com/office/drawing/2014/main" id="{783A8571-95F2-1B0F-3338-B9CF0A0FF735}"/>
              </a:ext>
            </a:extLst>
          </p:cNvPr>
          <p:cNvSpPr/>
          <p:nvPr/>
        </p:nvSpPr>
        <p:spPr>
          <a:xfrm>
            <a:off x="2946612" y="1965128"/>
            <a:ext cx="908674" cy="263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400"/>
            </a:pPr>
            <a:r>
              <a:rPr lang="ko-KR" altLang="en-US"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루트 노드</a:t>
            </a:r>
            <a:endParaRPr sz="1200" b="1" dirty="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" name="Google Shape;156;g2c257360040_1_113">
            <a:extLst>
              <a:ext uri="{FF2B5EF4-FFF2-40B4-BE49-F238E27FC236}">
                <a16:creationId xmlns:a16="http://schemas.microsoft.com/office/drawing/2014/main" id="{BC3761C0-B77A-5167-F1DA-155B5B65E5EB}"/>
              </a:ext>
            </a:extLst>
          </p:cNvPr>
          <p:cNvSpPr/>
          <p:nvPr/>
        </p:nvSpPr>
        <p:spPr>
          <a:xfrm>
            <a:off x="2037149" y="2580146"/>
            <a:ext cx="908674" cy="263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400"/>
            </a:pPr>
            <a:r>
              <a:rPr lang="ko-KR" altLang="en-US"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규칙 노드</a:t>
            </a:r>
            <a:endParaRPr sz="1200" b="1" dirty="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" name="Google Shape;157;g2c257360040_1_113">
            <a:extLst>
              <a:ext uri="{FF2B5EF4-FFF2-40B4-BE49-F238E27FC236}">
                <a16:creationId xmlns:a16="http://schemas.microsoft.com/office/drawing/2014/main" id="{3A86A947-0B40-F5A9-A412-E6E6DEFE6278}"/>
              </a:ext>
            </a:extLst>
          </p:cNvPr>
          <p:cNvSpPr/>
          <p:nvPr/>
        </p:nvSpPr>
        <p:spPr>
          <a:xfrm>
            <a:off x="3886257" y="2580146"/>
            <a:ext cx="908674" cy="263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400"/>
            </a:pPr>
            <a:r>
              <a:rPr lang="ko-KR" altLang="en-US"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규칙 노드</a:t>
            </a:r>
            <a:endParaRPr sz="1200" b="1" dirty="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9" name="Google Shape;158;g2c257360040_1_113">
            <a:extLst>
              <a:ext uri="{FF2B5EF4-FFF2-40B4-BE49-F238E27FC236}">
                <a16:creationId xmlns:a16="http://schemas.microsoft.com/office/drawing/2014/main" id="{AA7F0CD2-BECA-5B2F-0641-DEAEB08F34C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577482" y="2228505"/>
            <a:ext cx="823467" cy="32092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" name="Google Shape;159;g2c257360040_1_113">
            <a:extLst>
              <a:ext uri="{FF2B5EF4-FFF2-40B4-BE49-F238E27FC236}">
                <a16:creationId xmlns:a16="http://schemas.microsoft.com/office/drawing/2014/main" id="{2ADF5A9F-FCD6-453B-0241-5D41832D9F8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400949" y="2228505"/>
            <a:ext cx="823467" cy="32092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7" name="Google Shape;157;g2c257360040_1_113">
            <a:extLst>
              <a:ext uri="{FF2B5EF4-FFF2-40B4-BE49-F238E27FC236}">
                <a16:creationId xmlns:a16="http://schemas.microsoft.com/office/drawing/2014/main" id="{08D8D0A0-FD10-97BF-0618-61ECB2D6AF20}"/>
              </a:ext>
            </a:extLst>
          </p:cNvPr>
          <p:cNvSpPr/>
          <p:nvPr/>
        </p:nvSpPr>
        <p:spPr>
          <a:xfrm>
            <a:off x="2579359" y="3195163"/>
            <a:ext cx="908674" cy="263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400"/>
            </a:pPr>
            <a:r>
              <a:rPr lang="ko-KR" altLang="en-US"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규칙 노드</a:t>
            </a:r>
            <a:endParaRPr sz="1200" b="1" dirty="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8" name="Google Shape;158;g2c257360040_1_113">
            <a:extLst>
              <a:ext uri="{FF2B5EF4-FFF2-40B4-BE49-F238E27FC236}">
                <a16:creationId xmlns:a16="http://schemas.microsoft.com/office/drawing/2014/main" id="{0E83E5F0-CADD-C099-B84F-F8C944EBFB19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949111" y="2843522"/>
            <a:ext cx="543164" cy="3497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" name="Google Shape;159;g2c257360040_1_113">
            <a:extLst>
              <a:ext uri="{FF2B5EF4-FFF2-40B4-BE49-F238E27FC236}">
                <a16:creationId xmlns:a16="http://schemas.microsoft.com/office/drawing/2014/main" id="{9B61011C-7E58-C276-33FF-E1D4936A1072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2492275" y="2843522"/>
            <a:ext cx="541421" cy="35164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" name="Google Shape;156;g2c257360040_1_113">
            <a:extLst>
              <a:ext uri="{FF2B5EF4-FFF2-40B4-BE49-F238E27FC236}">
                <a16:creationId xmlns:a16="http://schemas.microsoft.com/office/drawing/2014/main" id="{C3B54472-84E4-2B60-FB0B-738B30FC18D6}"/>
              </a:ext>
            </a:extLst>
          </p:cNvPr>
          <p:cNvSpPr/>
          <p:nvPr/>
        </p:nvSpPr>
        <p:spPr>
          <a:xfrm>
            <a:off x="3640626" y="3183532"/>
            <a:ext cx="908674" cy="263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400"/>
            </a:pPr>
            <a:r>
              <a:rPr lang="ko-KR" altLang="en-US"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리프 노드</a:t>
            </a:r>
            <a:endParaRPr sz="1200" b="1" dirty="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7" name="Google Shape;157;g2c257360040_1_113">
            <a:extLst>
              <a:ext uri="{FF2B5EF4-FFF2-40B4-BE49-F238E27FC236}">
                <a16:creationId xmlns:a16="http://schemas.microsoft.com/office/drawing/2014/main" id="{BF9A9D56-29F0-1F87-6565-7C1CEAAF4796}"/>
              </a:ext>
            </a:extLst>
          </p:cNvPr>
          <p:cNvSpPr/>
          <p:nvPr/>
        </p:nvSpPr>
        <p:spPr>
          <a:xfrm>
            <a:off x="4725210" y="3185472"/>
            <a:ext cx="908674" cy="263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400"/>
            </a:pPr>
            <a:r>
              <a:rPr lang="ko-KR" altLang="en-US"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리프 노드</a:t>
            </a:r>
            <a:endParaRPr sz="1200" b="1" dirty="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58" name="Google Shape;158;g2c257360040_1_113">
            <a:extLst>
              <a:ext uri="{FF2B5EF4-FFF2-40B4-BE49-F238E27FC236}">
                <a16:creationId xmlns:a16="http://schemas.microsoft.com/office/drawing/2014/main" id="{A0542B01-131B-8B79-A1C9-99F39BCC40F2}"/>
              </a:ext>
            </a:extLst>
          </p:cNvPr>
          <p:cNvCxnSpPr>
            <a:cxnSpLocks/>
          </p:cNvCxnSpPr>
          <p:nvPr/>
        </p:nvCxnSpPr>
        <p:spPr>
          <a:xfrm flipH="1">
            <a:off x="3999292" y="2840465"/>
            <a:ext cx="543164" cy="3497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9" name="Google Shape;159;g2c257360040_1_113">
            <a:extLst>
              <a:ext uri="{FF2B5EF4-FFF2-40B4-BE49-F238E27FC236}">
                <a16:creationId xmlns:a16="http://schemas.microsoft.com/office/drawing/2014/main" id="{D3EF4F6F-2460-AE6B-E5AA-A17CDA2C73C4}"/>
              </a:ext>
            </a:extLst>
          </p:cNvPr>
          <p:cNvCxnSpPr>
            <a:cxnSpLocks/>
          </p:cNvCxnSpPr>
          <p:nvPr/>
        </p:nvCxnSpPr>
        <p:spPr>
          <a:xfrm>
            <a:off x="4542455" y="2840466"/>
            <a:ext cx="541421" cy="35164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0" name="Google Shape;156;g2c257360040_1_113">
            <a:extLst>
              <a:ext uri="{FF2B5EF4-FFF2-40B4-BE49-F238E27FC236}">
                <a16:creationId xmlns:a16="http://schemas.microsoft.com/office/drawing/2014/main" id="{CFE535D5-F167-F6F3-EACF-9CD075D9B66D}"/>
              </a:ext>
            </a:extLst>
          </p:cNvPr>
          <p:cNvSpPr/>
          <p:nvPr/>
        </p:nvSpPr>
        <p:spPr>
          <a:xfrm>
            <a:off x="2178065" y="3822634"/>
            <a:ext cx="908674" cy="263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400"/>
            </a:pPr>
            <a:r>
              <a:rPr lang="ko-KR" altLang="en-US"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리프 노드</a:t>
            </a:r>
            <a:endParaRPr sz="1200" b="1" dirty="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1" name="Google Shape;157;g2c257360040_1_113">
            <a:extLst>
              <a:ext uri="{FF2B5EF4-FFF2-40B4-BE49-F238E27FC236}">
                <a16:creationId xmlns:a16="http://schemas.microsoft.com/office/drawing/2014/main" id="{8CCEDF0D-8B69-FD8F-9EA7-DA3C5F456037}"/>
              </a:ext>
            </a:extLst>
          </p:cNvPr>
          <p:cNvSpPr/>
          <p:nvPr/>
        </p:nvSpPr>
        <p:spPr>
          <a:xfrm>
            <a:off x="3262649" y="3824574"/>
            <a:ext cx="908674" cy="263377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400"/>
            </a:pPr>
            <a:r>
              <a:rPr lang="ko-KR" altLang="en-US" sz="1200" b="1" dirty="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리프 노드</a:t>
            </a:r>
            <a:endParaRPr sz="1200" b="1" dirty="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62" name="Google Shape;158;g2c257360040_1_113">
            <a:extLst>
              <a:ext uri="{FF2B5EF4-FFF2-40B4-BE49-F238E27FC236}">
                <a16:creationId xmlns:a16="http://schemas.microsoft.com/office/drawing/2014/main" id="{B316BB03-5175-1D5A-D1E8-1FD0A2FFA7FF}"/>
              </a:ext>
            </a:extLst>
          </p:cNvPr>
          <p:cNvCxnSpPr>
            <a:cxnSpLocks/>
          </p:cNvCxnSpPr>
          <p:nvPr/>
        </p:nvCxnSpPr>
        <p:spPr>
          <a:xfrm flipH="1">
            <a:off x="2536730" y="3479567"/>
            <a:ext cx="543164" cy="3497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3" name="Google Shape;159;g2c257360040_1_113">
            <a:extLst>
              <a:ext uri="{FF2B5EF4-FFF2-40B4-BE49-F238E27FC236}">
                <a16:creationId xmlns:a16="http://schemas.microsoft.com/office/drawing/2014/main" id="{C5DEFF31-1AE6-F4B0-E778-98E5D40777B2}"/>
              </a:ext>
            </a:extLst>
          </p:cNvPr>
          <p:cNvCxnSpPr>
            <a:cxnSpLocks/>
          </p:cNvCxnSpPr>
          <p:nvPr/>
        </p:nvCxnSpPr>
        <p:spPr>
          <a:xfrm>
            <a:off x="3079894" y="3479568"/>
            <a:ext cx="541421" cy="35164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0" name="Google Shape;98;g2c257360040_1_11">
            <a:extLst>
              <a:ext uri="{FF2B5EF4-FFF2-40B4-BE49-F238E27FC236}">
                <a16:creationId xmlns:a16="http://schemas.microsoft.com/office/drawing/2014/main" id="{9703CD5A-1DDE-ECDC-861C-490DBD63F4EC}"/>
              </a:ext>
            </a:extLst>
          </p:cNvPr>
          <p:cNvSpPr txBox="1"/>
          <p:nvPr/>
        </p:nvSpPr>
        <p:spPr>
          <a:xfrm>
            <a:off x="2178065" y="4337080"/>
            <a:ext cx="6191645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※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트리의 깊이가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(depth)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가 깊어질수록 결정 트리의 예측 성능이 저하될 가능성이 높음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DC9D06-703E-1583-2C3C-89B35BEDFF5E}"/>
              </a:ext>
            </a:extLst>
          </p:cNvPr>
          <p:cNvGrpSpPr/>
          <p:nvPr/>
        </p:nvGrpSpPr>
        <p:grpSpPr>
          <a:xfrm>
            <a:off x="1803701" y="1402331"/>
            <a:ext cx="6807600" cy="1158823"/>
            <a:chOff x="2690075" y="1855407"/>
            <a:chExt cx="8255527" cy="1001875"/>
          </a:xfrm>
        </p:grpSpPr>
        <p:sp>
          <p:nvSpPr>
            <p:cNvPr id="5" name="Google Shape;134;g2c257360040_1_76">
              <a:extLst>
                <a:ext uri="{FF2B5EF4-FFF2-40B4-BE49-F238E27FC236}">
                  <a16:creationId xmlns:a16="http://schemas.microsoft.com/office/drawing/2014/main" id="{43AA910D-3437-0611-EBE6-2CF695B32C46}"/>
                </a:ext>
              </a:extLst>
            </p:cNvPr>
            <p:cNvSpPr/>
            <p:nvPr/>
          </p:nvSpPr>
          <p:spPr>
            <a:xfrm>
              <a:off x="2785832" y="1855407"/>
              <a:ext cx="8159769" cy="100187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2" name="Google Shape;98;g2c257360040_1_11">
              <a:extLst>
                <a:ext uri="{FF2B5EF4-FFF2-40B4-BE49-F238E27FC236}">
                  <a16:creationId xmlns:a16="http://schemas.microsoft.com/office/drawing/2014/main" id="{C06AD0B7-F00F-490C-6845-31A01F7017DC}"/>
                </a:ext>
              </a:extLst>
            </p:cNvPr>
            <p:cNvSpPr txBox="1"/>
            <p:nvPr/>
          </p:nvSpPr>
          <p:spPr>
            <a:xfrm>
              <a:off x="2690075" y="1908863"/>
              <a:ext cx="8255527" cy="598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 marL="95250">
                <a:lnSpc>
                  <a:spcPct val="150000"/>
                </a:lnSpc>
                <a:buSzPts val="1600"/>
              </a:pPr>
              <a:endParaRPr lang="en-US" altLang="ko-KR" sz="1200" b="1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marL="95250" algn="ctr">
                <a:lnSpc>
                  <a:spcPct val="150000"/>
                </a:lnSpc>
                <a:buSzPts val="1600"/>
              </a:pPr>
              <a:r>
                <a:rPr lang="ko-KR" altLang="en-US" sz="1200" b="1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문제점</a:t>
              </a:r>
              <a:r>
                <a:rPr lang="en-US" altLang="ko-KR" sz="1200" b="1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:</a:t>
              </a:r>
              <a:r>
                <a:rPr lang="en-US" altLang="ko-KR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트리의 깊이가</a:t>
              </a:r>
              <a:r>
                <a:rPr lang="en-US" altLang="ko-KR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(depth)</a:t>
              </a:r>
              <a:r>
                <a:rPr lang="ko-KR" altLang="en-US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가 깊어질수록 결정 트리의 예측 성능이 저하될 가능성이 높음</a:t>
              </a:r>
              <a:r>
                <a:rPr lang="en-US" altLang="ko-KR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.</a:t>
              </a:r>
              <a:endParaRPr sz="120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1FA1E8-4CA6-F996-1133-6A3EB3A48D1E}"/>
              </a:ext>
            </a:extLst>
          </p:cNvPr>
          <p:cNvGrpSpPr/>
          <p:nvPr/>
        </p:nvGrpSpPr>
        <p:grpSpPr>
          <a:xfrm>
            <a:off x="1803701" y="3082788"/>
            <a:ext cx="6807600" cy="1158823"/>
            <a:chOff x="2690075" y="1855407"/>
            <a:chExt cx="8255527" cy="1001875"/>
          </a:xfrm>
        </p:grpSpPr>
        <p:sp>
          <p:nvSpPr>
            <p:cNvPr id="18" name="Google Shape;134;g2c257360040_1_76">
              <a:extLst>
                <a:ext uri="{FF2B5EF4-FFF2-40B4-BE49-F238E27FC236}">
                  <a16:creationId xmlns:a16="http://schemas.microsoft.com/office/drawing/2014/main" id="{9977C551-DDE2-8975-ECE6-40401DA0ED1F}"/>
                </a:ext>
              </a:extLst>
            </p:cNvPr>
            <p:cNvSpPr/>
            <p:nvPr/>
          </p:nvSpPr>
          <p:spPr>
            <a:xfrm>
              <a:off x="2785832" y="1855407"/>
              <a:ext cx="8159769" cy="100187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19" name="Google Shape;98;g2c257360040_1_11">
              <a:extLst>
                <a:ext uri="{FF2B5EF4-FFF2-40B4-BE49-F238E27FC236}">
                  <a16:creationId xmlns:a16="http://schemas.microsoft.com/office/drawing/2014/main" id="{EA5E72B8-4758-16A2-095D-043D74DDD1F9}"/>
                </a:ext>
              </a:extLst>
            </p:cNvPr>
            <p:cNvSpPr txBox="1"/>
            <p:nvPr/>
          </p:nvSpPr>
          <p:spPr>
            <a:xfrm>
              <a:off x="2690075" y="1908863"/>
              <a:ext cx="8255527" cy="8381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 marL="95250">
                <a:lnSpc>
                  <a:spcPct val="150000"/>
                </a:lnSpc>
                <a:buSzPts val="1600"/>
              </a:pPr>
              <a:endParaRPr lang="en-US" altLang="ko-KR" sz="1200" b="1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marL="95250" algn="ctr">
                <a:lnSpc>
                  <a:spcPct val="150000"/>
                </a:lnSpc>
                <a:buSzPts val="1600"/>
              </a:pPr>
              <a:r>
                <a:rPr lang="ko-KR" altLang="en-US" sz="1200" b="1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해결책</a:t>
              </a:r>
              <a:r>
                <a:rPr lang="ko-KR" altLang="en-US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: </a:t>
              </a:r>
              <a:r>
                <a:rPr lang="ko-KR" altLang="en-US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트리의 깊이를 줄이려면</a:t>
              </a:r>
              <a:r>
                <a:rPr lang="en-US" altLang="ko-KR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데이터를 분류할 때</a:t>
              </a:r>
              <a:r>
                <a:rPr lang="en-US" altLang="ko-KR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최대한 많은 데이터 세트가 해당 분류에 속할 수 있도록 결정</a:t>
              </a:r>
              <a:r>
                <a:rPr lang="en-US" altLang="ko-KR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노드의 규칙이 정해져야 함</a:t>
              </a:r>
              <a:r>
                <a:rPr lang="en-US" altLang="ko-KR" sz="1200" dirty="0">
                  <a:solidFill>
                    <a:schemeClr val="bg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80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" name="Google Shape;103;g2c257360040_1_11">
            <a:extLst>
              <a:ext uri="{FF2B5EF4-FFF2-40B4-BE49-F238E27FC236}">
                <a16:creationId xmlns:a16="http://schemas.microsoft.com/office/drawing/2014/main" id="{129DFA22-D25D-19F7-0BC1-A587C46D121C}"/>
              </a:ext>
            </a:extLst>
          </p:cNvPr>
          <p:cNvSpPr txBox="1"/>
          <p:nvPr/>
        </p:nvSpPr>
        <p:spPr>
          <a:xfrm>
            <a:off x="1697768" y="1087022"/>
            <a:ext cx="68076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어떻게 트리를 분할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(Split)</a:t>
            </a: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할 것인가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?</a:t>
            </a:r>
            <a:endParaRPr sz="1200" b="1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AACEC-68EB-788A-5A0B-A66FE5650744}"/>
              </a:ext>
            </a:extLst>
          </p:cNvPr>
          <p:cNvSpPr txBox="1"/>
          <p:nvPr/>
        </p:nvSpPr>
        <p:spPr>
          <a:xfrm>
            <a:off x="4699543" y="1552729"/>
            <a:ext cx="80404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 b="1" dirty="0">
                <a:latin typeface="Gowun Dodum"/>
                <a:ea typeface="Gowun Dodum"/>
                <a:cs typeface="Gowun Dodum"/>
                <a:sym typeface="Gowun Dodum"/>
              </a:rPr>
              <a:t>균일도 </a:t>
            </a:r>
            <a:endParaRPr lang="ko-KR" altLang="en-US" sz="1050" dirty="0"/>
          </a:p>
        </p:txBody>
      </p:sp>
      <p:pic>
        <p:nvPicPr>
          <p:cNvPr id="8" name="그림 7" descr="원, 디자인, 패턴이(가) 표시된 사진&#10;&#10;자동 생성된 설명">
            <a:extLst>
              <a:ext uri="{FF2B5EF4-FFF2-40B4-BE49-F238E27FC236}">
                <a16:creationId xmlns:a16="http://schemas.microsoft.com/office/drawing/2014/main" id="{963154F6-8D76-1CDA-2A46-AA3BE9418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18" y="2002852"/>
            <a:ext cx="6503499" cy="2244863"/>
          </a:xfrm>
          <a:prstGeom prst="rect">
            <a:avLst/>
          </a:prstGeom>
        </p:spPr>
      </p:pic>
      <p:sp>
        <p:nvSpPr>
          <p:cNvPr id="9" name="Google Shape;103;g2c257360040_1_11">
            <a:extLst>
              <a:ext uri="{FF2B5EF4-FFF2-40B4-BE49-F238E27FC236}">
                <a16:creationId xmlns:a16="http://schemas.microsoft.com/office/drawing/2014/main" id="{3082854E-BCAB-4A3C-ACA2-5CF9CD7E9BF2}"/>
              </a:ext>
            </a:extLst>
          </p:cNvPr>
          <p:cNvSpPr txBox="1"/>
          <p:nvPr/>
        </p:nvSpPr>
        <p:spPr>
          <a:xfrm>
            <a:off x="1849818" y="4247716"/>
            <a:ext cx="68076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정보 균일도가 높은 데이터 세트를 먼저 선택할 수 있도록 규칙 조건을 설정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!</a:t>
            </a:r>
            <a:endParaRPr sz="1200" b="1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427467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6" name="Google Shape;165;g2c257360040_1_113">
            <a:extLst>
              <a:ext uri="{FF2B5EF4-FFF2-40B4-BE49-F238E27FC236}">
                <a16:creationId xmlns:a16="http://schemas.microsoft.com/office/drawing/2014/main" id="{633DC5E6-B58F-429F-67A4-46CED64F95F1}"/>
              </a:ext>
            </a:extLst>
          </p:cNvPr>
          <p:cNvGraphicFramePr/>
          <p:nvPr/>
        </p:nvGraphicFramePr>
        <p:xfrm>
          <a:off x="1861220" y="1249743"/>
          <a:ext cx="6633851" cy="32780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06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067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lt1"/>
                          </a:solidFill>
                          <a:latin typeface="Gowun Dodum" panose="020B0600000101010101" charset="-127"/>
                          <a:ea typeface="Gowun Dodum" panose="020B0600000101010101" charset="-127"/>
                          <a:cs typeface="Gowun Dodum"/>
                          <a:sym typeface="Gowun Dodum"/>
                        </a:rPr>
                        <a:t>정보의 균일도 측정 방법</a:t>
                      </a:r>
                      <a:endParaRPr sz="1200" b="1" dirty="0">
                        <a:solidFill>
                          <a:schemeClr val="lt1"/>
                        </a:solidFill>
                        <a:latin typeface="Gowun Dodum" panose="020B0600000101010101" charset="-127"/>
                        <a:ea typeface="Gowun Dodum" panose="020B0600000101010101" charset="-127"/>
                        <a:cs typeface="Gowun Dodum"/>
                        <a:sym typeface="Gowun Dodum"/>
                      </a:endParaRPr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264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2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31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정보 이득 지수</a:t>
                      </a:r>
                      <a:endParaRPr sz="1100" b="1" dirty="0"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엔트로피 </a:t>
                      </a:r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=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  데이터 집합의 혼잡도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Gowun Dodum" panose="020B0600000101010101" charset="-127"/>
                        <a:ea typeface="Gowun Dodum" panose="020B0600000101010101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Gowun Dodum" panose="020B0600000101010101" charset="-127"/>
                        <a:ea typeface="Gowun Dodum" panose="020B0600000101010101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정보 이득 지수는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1 - (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엔트로피 지수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를 의미합니다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.</a:t>
                      </a:r>
                      <a:endParaRPr lang="ko-KR" altLang="en-US" sz="1100" dirty="0">
                        <a:latin typeface="Gowun Dodum" panose="020B0600000101010101" charset="-127"/>
                        <a:ea typeface="Gowun Dodum" panose="020B0600000101010101" charset="-127"/>
                        <a:sym typeface="Gowun Dodum"/>
                      </a:endParaRPr>
                    </a:p>
                  </a:txBody>
                  <a:tcPr marL="68569" marR="68569" marT="68569" marB="68569" anchor="ctr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68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latin typeface="Gowun Dodum"/>
                          <a:ea typeface="Gowun Dodum"/>
                          <a:cs typeface="Gowun Dodum"/>
                          <a:sym typeface="Gowun Dodum"/>
                        </a:rPr>
                        <a:t>지니 계수</a:t>
                      </a:r>
                      <a:endParaRPr sz="1100" b="1" dirty="0">
                        <a:latin typeface="Gowun Dodum"/>
                        <a:ea typeface="Gowun Dodum"/>
                        <a:cs typeface="Gowun Dodum"/>
                        <a:sym typeface="Gowun Dodum"/>
                      </a:endParaRPr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i="0" kern="1200" dirty="0" err="1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지니계수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는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 낮을 수록 데이터의 균일도가 높고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지니계수가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 높으면 균일도가 낮음을 의미합니다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owun Dodum" panose="020B0600000101010101" charset="-127"/>
                          <a:ea typeface="Gowun Dodum" panose="020B0600000101010101" charset="-127"/>
                          <a:cs typeface="+mn-cs"/>
                        </a:rPr>
                        <a:t>.</a:t>
                      </a:r>
                      <a:endParaRPr lang="ko-KR" altLang="en-US" sz="1100" dirty="0">
                        <a:latin typeface="Gowun Dodum" panose="020B0600000101010101" charset="-127"/>
                        <a:ea typeface="Gowun Dodum" panose="020B0600000101010101" charset="-127"/>
                        <a:sym typeface="Gowun Dodum"/>
                      </a:endParaRPr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9610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1756</Words>
  <Application>Microsoft Office PowerPoint</Application>
  <PresentationFormat>화면 슬라이드 쇼(16:9)</PresentationFormat>
  <Paragraphs>285</Paragraphs>
  <Slides>53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-apple-system</vt:lpstr>
      <vt:lpstr>Gowun Batang</vt:lpstr>
      <vt:lpstr>Gowun Dodum</vt:lpstr>
      <vt:lpstr>NanumGothic ExtraBold</vt:lpstr>
      <vt:lpstr>Malgun Gothic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KimTY</dc:creator>
  <cp:lastModifiedBy>신웅 김</cp:lastModifiedBy>
  <cp:revision>8</cp:revision>
  <dcterms:modified xsi:type="dcterms:W3CDTF">2024-04-01T13:48:16Z</dcterms:modified>
</cp:coreProperties>
</file>